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8" r:id="rId6"/>
    <p:sldId id="259" r:id="rId7"/>
    <p:sldId id="262" r:id="rId8"/>
    <p:sldId id="269" r:id="rId9"/>
    <p:sldId id="261" r:id="rId10"/>
    <p:sldId id="265" r:id="rId11"/>
    <p:sldId id="263" r:id="rId12"/>
    <p:sldId id="264" r:id="rId13"/>
    <p:sldId id="266" r:id="rId14"/>
    <p:sldId id="267" r:id="rId15"/>
    <p:sldId id="268"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72"/>
    <a:srgbClr val="B50536"/>
    <a:srgbClr val="9D2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029E0-C8D6-1E63-51A4-796AFFB09C62}" v="214" dt="2021-02-02T20:46:12.282"/>
    <p1510:client id="{F3C91F43-FFCD-DECB-B15E-5FD550541DB5}" v="4" dt="2021-02-03T18:09:2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94660"/>
  </p:normalViewPr>
  <p:slideViewPr>
    <p:cSldViewPr snapToGrid="0">
      <p:cViewPr varScale="1">
        <p:scale>
          <a:sx n="106" d="100"/>
          <a:sy n="106"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4DF0B4-039A-4B55-A492-9AB4E68C9969}"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4174910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4DF0B4-039A-4B55-A492-9AB4E68C9969}"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155244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64DF0B4-039A-4B55-A492-9AB4E68C9969}" type="datetimeFigureOut">
              <a:rPr lang="en-US" smtClean="0"/>
              <a:t>2/8/2021</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141435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C28C-D94F-2F43-A756-003708D9933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6E4E6BD-AE6A-3542-BAA9-1E911373B561}"/>
              </a:ext>
            </a:extLst>
          </p:cNvPr>
          <p:cNvSpPr>
            <a:spLocks noGrp="1"/>
          </p:cNvSpPr>
          <p:nvPr>
            <p:ph type="dt" sz="half" idx="10"/>
          </p:nvPr>
        </p:nvSpPr>
        <p:spPr/>
        <p:txBody>
          <a:bodyPr/>
          <a:lstStyle/>
          <a:p>
            <a:fld id="{164DF0B4-039A-4B55-A492-9AB4E68C9969}" type="datetimeFigureOut">
              <a:rPr lang="en-US" smtClean="0"/>
              <a:t>2/8/2021</a:t>
            </a:fld>
            <a:endParaRPr lang="en-US"/>
          </a:p>
        </p:txBody>
      </p:sp>
      <p:sp>
        <p:nvSpPr>
          <p:cNvPr id="4" name="Footer Placeholder 3">
            <a:extLst>
              <a:ext uri="{FF2B5EF4-FFF2-40B4-BE49-F238E27FC236}">
                <a16:creationId xmlns:a16="http://schemas.microsoft.com/office/drawing/2014/main" id="{BDD5DD6A-CCB8-2242-98E5-DA40458DBD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173337-2358-0845-9D7B-8C3719460D65}"/>
              </a:ext>
            </a:extLst>
          </p:cNvPr>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129197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4DF0B4-039A-4B55-A492-9AB4E68C9969}"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361322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64DF0B4-039A-4B55-A492-9AB4E68C9969}" type="datetimeFigureOut">
              <a:rPr lang="en-US" smtClean="0"/>
              <a:t>2/8/2021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AA95379-F1DB-4406-8A3E-81D6BD8CAEDD}" type="slidenum">
              <a:rPr lang="en-US" smtClean="0"/>
              <a:t>‹#›</a:t>
            </a:fld>
            <a:endParaRPr lang="en-US"/>
          </a:p>
        </p:txBody>
      </p:sp>
    </p:spTree>
    <p:extLst>
      <p:ext uri="{BB962C8B-B14F-4D97-AF65-F5344CB8AC3E}">
        <p14:creationId xmlns:p14="http://schemas.microsoft.com/office/powerpoint/2010/main" val="421737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4DF0B4-039A-4B55-A492-9AB4E68C9969}"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170505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4DF0B4-039A-4B55-A492-9AB4E68C9969}"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326801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4DF0B4-039A-4B55-A492-9AB4E68C9969}"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256368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DF0B4-039A-4B55-A492-9AB4E68C9969}"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309879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4DF0B4-039A-4B55-A492-9AB4E68C9969}"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163129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4DF0B4-039A-4B55-A492-9AB4E68C9969}"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95379-F1DB-4406-8A3E-81D6BD8CAEDD}" type="slidenum">
              <a:rPr lang="en-US" smtClean="0"/>
              <a:t>‹#›</a:t>
            </a:fld>
            <a:endParaRPr lang="en-US"/>
          </a:p>
        </p:txBody>
      </p:sp>
    </p:spTree>
    <p:extLst>
      <p:ext uri="{BB962C8B-B14F-4D97-AF65-F5344CB8AC3E}">
        <p14:creationId xmlns:p14="http://schemas.microsoft.com/office/powerpoint/2010/main" val="270987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FB6C5B-04B9-1D40-B857-25A06962AA6A}"/>
              </a:ext>
            </a:extLst>
          </p:cNvPr>
          <p:cNvPicPr>
            <a:picLocks noChangeAspect="1"/>
          </p:cNvPicPr>
          <p:nvPr userDrawn="1"/>
        </p:nvPicPr>
        <p:blipFill>
          <a:blip r:embed="rId14"/>
          <a:stretch>
            <a:fillRect/>
          </a:stretch>
        </p:blipFill>
        <p:spPr>
          <a:xfrm>
            <a:off x="0" y="1724679"/>
            <a:ext cx="12192000" cy="369069"/>
          </a:xfrm>
          <a:prstGeom prst="rect">
            <a:avLst/>
          </a:prstGeom>
        </p:spPr>
      </p:pic>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64DF0B4-039A-4B55-A492-9AB4E68C9969}" type="datetimeFigureOut">
              <a:rPr lang="en-US" smtClean="0"/>
              <a:t>2/8/2021</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AA95379-F1DB-4406-8A3E-81D6BD8CAEDD}" type="slidenum">
              <a:rPr lang="en-US" smtClean="0"/>
              <a:t>‹#›</a:t>
            </a:fld>
            <a:endParaRPr lang="en-US"/>
          </a:p>
        </p:txBody>
      </p:sp>
    </p:spTree>
    <p:extLst>
      <p:ext uri="{BB962C8B-B14F-4D97-AF65-F5344CB8AC3E}">
        <p14:creationId xmlns:p14="http://schemas.microsoft.com/office/powerpoint/2010/main" val="22097534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mailto:Tiffany.Russell@volstate.edu" TargetMode="External"/><Relationship Id="rId3" Type="http://schemas.openxmlformats.org/officeDocument/2006/relationships/hyperlink" Target="mailto:Leah.Balli@volstate.edu" TargetMode="External"/><Relationship Id="rId7" Type="http://schemas.openxmlformats.org/officeDocument/2006/relationships/hyperlink" Target="mailto:Dustin.Rawls@volstate.edu"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mailto:Briggette.Moore@volstate.edu" TargetMode="External"/><Relationship Id="rId5" Type="http://schemas.openxmlformats.org/officeDocument/2006/relationships/hyperlink" Target="mailto:Jennifer.Johnson@volstate.edu" TargetMode="External"/><Relationship Id="rId4" Type="http://schemas.openxmlformats.org/officeDocument/2006/relationships/hyperlink" Target="mailto:admissions@vol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drawing, food, plate&#10;&#10;Description automatically generated">
            <a:extLst>
              <a:ext uri="{FF2B5EF4-FFF2-40B4-BE49-F238E27FC236}">
                <a16:creationId xmlns:a16="http://schemas.microsoft.com/office/drawing/2014/main" id="{26D08605-8049-0C42-8F49-BDEA3BF10065}"/>
              </a:ext>
            </a:extLst>
          </p:cNvPr>
          <p:cNvPicPr>
            <a:picLocks noChangeAspect="1"/>
          </p:cNvPicPr>
          <p:nvPr/>
        </p:nvPicPr>
        <p:blipFill>
          <a:blip r:embed="rId2"/>
          <a:stretch>
            <a:fillRect/>
          </a:stretch>
        </p:blipFill>
        <p:spPr>
          <a:xfrm>
            <a:off x="3223038" y="4001074"/>
            <a:ext cx="5689600" cy="1257300"/>
          </a:xfrm>
          <a:prstGeom prst="rect">
            <a:avLst/>
          </a:prstGeom>
        </p:spPr>
      </p:pic>
      <p:pic>
        <p:nvPicPr>
          <p:cNvPr id="10" name="Picture 9">
            <a:extLst>
              <a:ext uri="{FF2B5EF4-FFF2-40B4-BE49-F238E27FC236}">
                <a16:creationId xmlns:a16="http://schemas.microsoft.com/office/drawing/2014/main" id="{84D4DAF9-9387-C040-910C-456528F862D0}"/>
              </a:ext>
            </a:extLst>
          </p:cNvPr>
          <p:cNvPicPr>
            <a:picLocks noChangeAspect="1"/>
          </p:cNvPicPr>
          <p:nvPr/>
        </p:nvPicPr>
        <p:blipFill>
          <a:blip r:embed="rId3"/>
          <a:stretch>
            <a:fillRect/>
          </a:stretch>
        </p:blipFill>
        <p:spPr>
          <a:xfrm>
            <a:off x="25400" y="3429000"/>
            <a:ext cx="12166600" cy="368300"/>
          </a:xfrm>
          <a:prstGeom prst="rect">
            <a:avLst/>
          </a:prstGeom>
        </p:spPr>
      </p:pic>
      <p:pic>
        <p:nvPicPr>
          <p:cNvPr id="19" name="Picture 18">
            <a:extLst>
              <a:ext uri="{FF2B5EF4-FFF2-40B4-BE49-F238E27FC236}">
                <a16:creationId xmlns:a16="http://schemas.microsoft.com/office/drawing/2014/main" id="{440F804E-0885-9745-8588-80E5180725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49" r="3959"/>
          <a:stretch/>
        </p:blipFill>
        <p:spPr>
          <a:xfrm>
            <a:off x="2658716" y="5462149"/>
            <a:ext cx="6818244" cy="1028700"/>
          </a:xfrm>
          <a:prstGeom prst="rect">
            <a:avLst/>
          </a:prstGeom>
        </p:spPr>
      </p:pic>
      <p:pic>
        <p:nvPicPr>
          <p:cNvPr id="20" name="Picture 19" descr="A picture containing person, indoor, table, person&#10;&#10;Description automatically generated">
            <a:extLst>
              <a:ext uri="{FF2B5EF4-FFF2-40B4-BE49-F238E27FC236}">
                <a16:creationId xmlns:a16="http://schemas.microsoft.com/office/drawing/2014/main" id="{3238A47E-AD12-0D44-BB1D-8F61DF67FDE4}"/>
              </a:ext>
            </a:extLst>
          </p:cNvPr>
          <p:cNvPicPr>
            <a:picLocks noChangeAspect="1"/>
          </p:cNvPicPr>
          <p:nvPr/>
        </p:nvPicPr>
        <p:blipFill rotWithShape="1">
          <a:blip r:embed="rId5">
            <a:extLst>
              <a:ext uri="{28A0092B-C50C-407E-A947-70E740481C1C}">
                <a14:useLocalDpi xmlns:a14="http://schemas.microsoft.com/office/drawing/2010/main" val="0"/>
              </a:ext>
            </a:extLst>
          </a:blip>
          <a:srcRect b="8690"/>
          <a:stretch/>
        </p:blipFill>
        <p:spPr>
          <a:xfrm>
            <a:off x="19050" y="-5015"/>
            <a:ext cx="12179300" cy="3339758"/>
          </a:xfrm>
          <a:prstGeom prst="rect">
            <a:avLst/>
          </a:prstGeom>
        </p:spPr>
      </p:pic>
    </p:spTree>
    <p:extLst>
      <p:ext uri="{BB962C8B-B14F-4D97-AF65-F5344CB8AC3E}">
        <p14:creationId xmlns:p14="http://schemas.microsoft.com/office/powerpoint/2010/main" val="69101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928" y="3005593"/>
            <a:ext cx="9784080" cy="4206240"/>
          </a:xfrm>
        </p:spPr>
        <p:txBody>
          <a:bodyPr/>
          <a:lstStyle/>
          <a:p>
            <a:pPr marL="0" indent="0">
              <a:buNone/>
            </a:pPr>
            <a:r>
              <a:rPr lang="en-US" dirty="0"/>
              <a:t>Employee Fee Waiver/Discount</a:t>
            </a:r>
          </a:p>
          <a:p>
            <a:pPr lvl="1"/>
            <a:r>
              <a:rPr lang="en-US" dirty="0"/>
              <a:t>Tennessee state employees and their dependents are eligible for certain fee waivers and/or discounts for tuition at TBR and other state institutions.</a:t>
            </a:r>
          </a:p>
          <a:p>
            <a:pPr lvl="1"/>
            <a:endParaRPr lang="en-US" dirty="0"/>
          </a:p>
          <a:p>
            <a:pPr marL="0" indent="0">
              <a:buNone/>
            </a:pPr>
            <a:r>
              <a:rPr lang="en-US" dirty="0"/>
              <a:t>Deferred Payment Plan</a:t>
            </a:r>
          </a:p>
          <a:p>
            <a:pPr lvl="1"/>
            <a:r>
              <a:rPr lang="en-US" dirty="0"/>
              <a:t>This plan is available to allow students to pay fees in installments. The plan requires a 50% down payment plus the $25 fee for the deferred payment plan and two additional 25% installment payments. A $25 late fee will be assessed for late payments to the payment plan.</a:t>
            </a:r>
          </a:p>
          <a:p>
            <a:pPr lvl="1"/>
            <a:endParaRPr lang="en-US" dirty="0"/>
          </a:p>
          <a:p>
            <a:pPr lvl="1"/>
            <a:endParaRPr lang="en-US" dirty="0"/>
          </a:p>
          <a:p>
            <a:pPr lvl="1"/>
            <a:endParaRPr lang="en-US" dirty="0"/>
          </a:p>
          <a:p>
            <a:pPr lvl="1"/>
            <a:endParaRPr lang="en-US" dirty="0"/>
          </a:p>
        </p:txBody>
      </p:sp>
      <p:pic>
        <p:nvPicPr>
          <p:cNvPr id="7" name="Picture 6">
            <a:extLst>
              <a:ext uri="{FF2B5EF4-FFF2-40B4-BE49-F238E27FC236}">
                <a16:creationId xmlns:a16="http://schemas.microsoft.com/office/drawing/2014/main" id="{DF52E1E8-0E66-344A-B658-C88520884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1159" y="383761"/>
            <a:ext cx="8928100" cy="1041400"/>
          </a:xfrm>
          <a:prstGeom prst="rect">
            <a:avLst/>
          </a:prstGeom>
        </p:spPr>
      </p:pic>
      <p:pic>
        <p:nvPicPr>
          <p:cNvPr id="9" name="Picture 8" descr="Icon&#10;&#10;Description automatically generated">
            <a:extLst>
              <a:ext uri="{FF2B5EF4-FFF2-40B4-BE49-F238E27FC236}">
                <a16:creationId xmlns:a16="http://schemas.microsoft.com/office/drawing/2014/main" id="{C6A25E12-8DB7-6649-8236-5EDB90041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559" y="4460461"/>
            <a:ext cx="1117600" cy="1117600"/>
          </a:xfrm>
          <a:prstGeom prst="rect">
            <a:avLst/>
          </a:prstGeom>
        </p:spPr>
      </p:pic>
      <p:pic>
        <p:nvPicPr>
          <p:cNvPr id="11" name="Picture 10" descr="Icon&#10;&#10;Description automatically generated">
            <a:extLst>
              <a:ext uri="{FF2B5EF4-FFF2-40B4-BE49-F238E27FC236}">
                <a16:creationId xmlns:a16="http://schemas.microsoft.com/office/drawing/2014/main" id="{9D3346EE-AD15-4F45-8563-8F7974BFBE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59" y="2870200"/>
            <a:ext cx="1117600" cy="1117600"/>
          </a:xfrm>
          <a:prstGeom prst="rect">
            <a:avLst/>
          </a:prstGeom>
        </p:spPr>
      </p:pic>
    </p:spTree>
    <p:extLst>
      <p:ext uri="{BB962C8B-B14F-4D97-AF65-F5344CB8AC3E}">
        <p14:creationId xmlns:p14="http://schemas.microsoft.com/office/powerpoint/2010/main" val="133175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671804"/>
            <a:ext cx="9784080" cy="1508760"/>
          </a:xfrm>
        </p:spPr>
        <p:txBody>
          <a:bodyPr/>
          <a:lstStyle/>
          <a:p>
            <a:pPr algn="ctr"/>
            <a:r>
              <a:rPr lang="en-US" sz="2000" dirty="0">
                <a:solidFill>
                  <a:srgbClr val="C00000"/>
                </a:solidFill>
              </a:rPr>
              <a:t>(see </a:t>
            </a:r>
            <a:r>
              <a:rPr lang="en-US" sz="2000" b="1" dirty="0">
                <a:solidFill>
                  <a:srgbClr val="C00000"/>
                </a:solidFill>
              </a:rPr>
              <a:t>appendix a</a:t>
            </a:r>
            <a:r>
              <a:rPr lang="en-US" sz="2000" dirty="0">
                <a:solidFill>
                  <a:srgbClr val="C00000"/>
                </a:solidFill>
              </a:rPr>
              <a:t> in handbook)</a:t>
            </a:r>
            <a:endParaRPr lang="en-US" sz="1100" dirty="0">
              <a:solidFill>
                <a:srgbClr val="C00000"/>
              </a:solidFill>
            </a:endParaRPr>
          </a:p>
        </p:txBody>
      </p:sp>
      <p:sp>
        <p:nvSpPr>
          <p:cNvPr id="3" name="Content Placeholder 2"/>
          <p:cNvSpPr>
            <a:spLocks noGrp="1"/>
          </p:cNvSpPr>
          <p:nvPr>
            <p:ph idx="1"/>
          </p:nvPr>
        </p:nvSpPr>
        <p:spPr>
          <a:xfrm>
            <a:off x="1614399" y="2382293"/>
            <a:ext cx="9784080" cy="4206240"/>
          </a:xfrm>
        </p:spPr>
        <p:txBody>
          <a:bodyPr vert="horz" lIns="91440" tIns="45720" rIns="91440" bIns="45720" rtlCol="0" anchor="t">
            <a:normAutofit/>
          </a:bodyPr>
          <a:lstStyle/>
          <a:p>
            <a:pPr marL="0" indent="0">
              <a:buNone/>
            </a:pPr>
            <a:r>
              <a:rPr lang="en-US" dirty="0"/>
              <a:t>Apply to Volunteer State Community College at volstate.edu</a:t>
            </a:r>
          </a:p>
          <a:p>
            <a:pPr lvl="1"/>
            <a:r>
              <a:rPr lang="en-US" dirty="0"/>
              <a:t>Free online application </a:t>
            </a:r>
          </a:p>
          <a:p>
            <a:pPr lvl="1"/>
            <a:r>
              <a:rPr lang="en-US" dirty="0"/>
              <a:t>Application type: DUAL/JOINT ENROLLMENT APP</a:t>
            </a:r>
          </a:p>
          <a:p>
            <a:pPr lvl="1"/>
            <a:endParaRPr lang="en-US" dirty="0"/>
          </a:p>
          <a:p>
            <a:pPr marL="0" indent="0">
              <a:buNone/>
            </a:pPr>
            <a:r>
              <a:rPr lang="en-US" dirty="0"/>
              <a:t>Check email within 48 hours to access and COMPLETE required admissions forms</a:t>
            </a:r>
          </a:p>
          <a:p>
            <a:pPr marL="0" indent="0">
              <a:buNone/>
            </a:pPr>
            <a:endParaRPr lang="en-US" dirty="0"/>
          </a:p>
          <a:p>
            <a:pPr marL="0" indent="0">
              <a:buNone/>
            </a:pPr>
            <a:r>
              <a:rPr lang="en-US" dirty="0"/>
              <a:t>Complete Online TN DUAL ENROLLMENT GRANT application </a:t>
            </a:r>
          </a:p>
          <a:p>
            <a:pPr marL="0" indent="0">
              <a:buNone/>
            </a:pPr>
            <a:endParaRPr lang="en-US" dirty="0"/>
          </a:p>
          <a:p>
            <a:pPr marL="0" indent="0">
              <a:buNone/>
            </a:pPr>
            <a:r>
              <a:rPr lang="en-US" dirty="0"/>
              <a:t>Stay in regular contact with counselor to ensure all documents are submitted, and that your course requests are confirmed</a:t>
            </a:r>
          </a:p>
          <a:p>
            <a:pPr marL="228600" lvl="1" indent="0">
              <a:buNone/>
            </a:pPr>
            <a:endParaRPr lang="en-US" dirty="0"/>
          </a:p>
        </p:txBody>
      </p:sp>
      <p:pic>
        <p:nvPicPr>
          <p:cNvPr id="6" name="Picture 5" descr="Logo&#10;&#10;Description automatically generated">
            <a:extLst>
              <a:ext uri="{FF2B5EF4-FFF2-40B4-BE49-F238E27FC236}">
                <a16:creationId xmlns:a16="http://schemas.microsoft.com/office/drawing/2014/main" id="{DE0A5719-2380-054E-B269-05F0BB769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2286" y="194918"/>
            <a:ext cx="6705600" cy="1041400"/>
          </a:xfrm>
          <a:prstGeom prst="rect">
            <a:avLst/>
          </a:prstGeom>
        </p:spPr>
      </p:pic>
      <p:pic>
        <p:nvPicPr>
          <p:cNvPr id="8" name="Picture 7" descr="Icon&#10;&#10;Description automatically generated">
            <a:extLst>
              <a:ext uri="{FF2B5EF4-FFF2-40B4-BE49-F238E27FC236}">
                <a16:creationId xmlns:a16="http://schemas.microsoft.com/office/drawing/2014/main" id="{067BB17A-4020-0543-9E81-B7A69CFCD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24" y="2281210"/>
            <a:ext cx="825920" cy="825920"/>
          </a:xfrm>
          <a:prstGeom prst="rect">
            <a:avLst/>
          </a:prstGeom>
        </p:spPr>
      </p:pic>
      <p:pic>
        <p:nvPicPr>
          <p:cNvPr id="10" name="Picture 9" descr="Icon&#10;&#10;Description automatically generated">
            <a:extLst>
              <a:ext uri="{FF2B5EF4-FFF2-40B4-BE49-F238E27FC236}">
                <a16:creationId xmlns:a16="http://schemas.microsoft.com/office/drawing/2014/main" id="{5624BF9C-900B-5447-A8B3-5BBF3373C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504" y="3625543"/>
            <a:ext cx="825920" cy="825920"/>
          </a:xfrm>
          <a:prstGeom prst="rect">
            <a:avLst/>
          </a:prstGeom>
        </p:spPr>
      </p:pic>
      <p:pic>
        <p:nvPicPr>
          <p:cNvPr id="12" name="Picture 11" descr="Icon&#10;&#10;Description automatically generated">
            <a:extLst>
              <a:ext uri="{FF2B5EF4-FFF2-40B4-BE49-F238E27FC236}">
                <a16:creationId xmlns:a16="http://schemas.microsoft.com/office/drawing/2014/main" id="{B874E3EC-D2AC-0444-AAD7-D47D4B767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504" y="4696320"/>
            <a:ext cx="825920" cy="825920"/>
          </a:xfrm>
          <a:prstGeom prst="rect">
            <a:avLst/>
          </a:prstGeom>
        </p:spPr>
      </p:pic>
      <p:pic>
        <p:nvPicPr>
          <p:cNvPr id="14" name="Picture 13" descr="Icon&#10;&#10;Description automatically generated">
            <a:extLst>
              <a:ext uri="{FF2B5EF4-FFF2-40B4-BE49-F238E27FC236}">
                <a16:creationId xmlns:a16="http://schemas.microsoft.com/office/drawing/2014/main" id="{E523FB92-1C1F-7843-8268-06CCE201DF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04" y="5733147"/>
            <a:ext cx="825920" cy="825920"/>
          </a:xfrm>
          <a:prstGeom prst="rect">
            <a:avLst/>
          </a:prstGeom>
        </p:spPr>
      </p:pic>
    </p:spTree>
    <p:extLst>
      <p:ext uri="{BB962C8B-B14F-4D97-AF65-F5344CB8AC3E}">
        <p14:creationId xmlns:p14="http://schemas.microsoft.com/office/powerpoint/2010/main" val="53918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687" y="2651760"/>
            <a:ext cx="9784080" cy="4206240"/>
          </a:xfrm>
        </p:spPr>
        <p:txBody>
          <a:bodyPr>
            <a:normAutofit/>
          </a:bodyPr>
          <a:lstStyle/>
          <a:p>
            <a:pPr marL="0" indent="0">
              <a:buNone/>
            </a:pPr>
            <a:r>
              <a:rPr lang="en-US" sz="2800" dirty="0"/>
              <a:t>Attending VSCC when I graduate?</a:t>
            </a:r>
          </a:p>
          <a:p>
            <a:pPr lvl="1"/>
            <a:r>
              <a:rPr lang="en-US" dirty="0"/>
              <a:t>Dual enrollment students wishing to continue taking VSCC courses after high school must formally </a:t>
            </a:r>
            <a:r>
              <a:rPr lang="en-US" b="1" dirty="0"/>
              <a:t>apply</a:t>
            </a:r>
            <a:r>
              <a:rPr lang="en-US" dirty="0"/>
              <a:t> to the College</a:t>
            </a:r>
          </a:p>
          <a:p>
            <a:pPr lvl="1"/>
            <a:r>
              <a:rPr lang="en-US" dirty="0"/>
              <a:t>Completion of the online admissions application as a </a:t>
            </a:r>
            <a:r>
              <a:rPr lang="en-US" b="1" dirty="0"/>
              <a:t>first time freshman</a:t>
            </a:r>
          </a:p>
          <a:p>
            <a:pPr lvl="1"/>
            <a:r>
              <a:rPr lang="en-US" dirty="0"/>
              <a:t>Submit of an official copy of your high school transcript</a:t>
            </a:r>
          </a:p>
          <a:p>
            <a:pPr lvl="1"/>
            <a:r>
              <a:rPr lang="en-US" dirty="0"/>
              <a:t>Attend New Student Orientation</a:t>
            </a:r>
            <a:endParaRPr lang="en-US" sz="2800" dirty="0"/>
          </a:p>
          <a:p>
            <a:pPr marL="0" indent="0">
              <a:buNone/>
            </a:pPr>
            <a:r>
              <a:rPr lang="en-US" sz="2800" dirty="0"/>
              <a:t>Transferring Credits?</a:t>
            </a:r>
          </a:p>
          <a:p>
            <a:pPr lvl="1"/>
            <a:r>
              <a:rPr lang="en-US" dirty="0"/>
              <a:t>If you plan to attend another college or university, you will need to request your VOL STATE transcript to be sent to the institution. </a:t>
            </a:r>
          </a:p>
          <a:p>
            <a:pPr lvl="1"/>
            <a:endParaRPr lang="en-US" dirty="0"/>
          </a:p>
          <a:p>
            <a:pPr lvl="1"/>
            <a:endParaRPr lang="en-US" dirty="0"/>
          </a:p>
        </p:txBody>
      </p:sp>
      <p:pic>
        <p:nvPicPr>
          <p:cNvPr id="7" name="Picture 6">
            <a:extLst>
              <a:ext uri="{FF2B5EF4-FFF2-40B4-BE49-F238E27FC236}">
                <a16:creationId xmlns:a16="http://schemas.microsoft.com/office/drawing/2014/main" id="{A0961CE0-A0A0-4840-947E-BC9F282BD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59" y="224458"/>
            <a:ext cx="11811000" cy="1181100"/>
          </a:xfrm>
          <a:prstGeom prst="rect">
            <a:avLst/>
          </a:prstGeom>
        </p:spPr>
      </p:pic>
      <p:pic>
        <p:nvPicPr>
          <p:cNvPr id="9" name="Picture 8" descr="Icon&#10;&#10;Description automatically generated">
            <a:extLst>
              <a:ext uri="{FF2B5EF4-FFF2-40B4-BE49-F238E27FC236}">
                <a16:creationId xmlns:a16="http://schemas.microsoft.com/office/drawing/2014/main" id="{ABA25EE0-56DE-BD4B-AC5B-006450B99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98" y="4516120"/>
            <a:ext cx="1117600" cy="1117600"/>
          </a:xfrm>
          <a:prstGeom prst="rect">
            <a:avLst/>
          </a:prstGeom>
        </p:spPr>
      </p:pic>
      <p:pic>
        <p:nvPicPr>
          <p:cNvPr id="11" name="Picture 10" descr="Logo, icon&#10;&#10;Description automatically generated">
            <a:extLst>
              <a:ext uri="{FF2B5EF4-FFF2-40B4-BE49-F238E27FC236}">
                <a16:creationId xmlns:a16="http://schemas.microsoft.com/office/drawing/2014/main" id="{FDB56D5B-934B-5546-A40F-EEAD15C901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087" y="2311400"/>
            <a:ext cx="1117600" cy="1117600"/>
          </a:xfrm>
          <a:prstGeom prst="rect">
            <a:avLst/>
          </a:prstGeom>
        </p:spPr>
      </p:pic>
    </p:spTree>
    <p:extLst>
      <p:ext uri="{BB962C8B-B14F-4D97-AF65-F5344CB8AC3E}">
        <p14:creationId xmlns:p14="http://schemas.microsoft.com/office/powerpoint/2010/main" val="122208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3959" y="2347915"/>
            <a:ext cx="9784080" cy="663642"/>
          </a:xfrm>
        </p:spPr>
        <p:txBody>
          <a:bodyPr>
            <a:normAutofit fontScale="92500"/>
          </a:bodyPr>
          <a:lstStyle/>
          <a:p>
            <a:r>
              <a:rPr lang="en-US" sz="3200" dirty="0"/>
              <a:t>If you have admissions questions/concerns, please contact:</a:t>
            </a:r>
          </a:p>
        </p:txBody>
      </p:sp>
      <p:pic>
        <p:nvPicPr>
          <p:cNvPr id="7" name="Picture 6" descr="Logo&#10;&#10;Description automatically generated">
            <a:extLst>
              <a:ext uri="{FF2B5EF4-FFF2-40B4-BE49-F238E27FC236}">
                <a16:creationId xmlns:a16="http://schemas.microsoft.com/office/drawing/2014/main" id="{6623E9C2-C9BF-3B47-8A25-D91D42AB1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856" y="518459"/>
            <a:ext cx="7099300" cy="1016000"/>
          </a:xfrm>
          <a:prstGeom prst="rect">
            <a:avLst/>
          </a:prstGeom>
        </p:spPr>
      </p:pic>
      <p:graphicFrame>
        <p:nvGraphicFramePr>
          <p:cNvPr id="2" name="Table 3">
            <a:extLst>
              <a:ext uri="{FF2B5EF4-FFF2-40B4-BE49-F238E27FC236}">
                <a16:creationId xmlns:a16="http://schemas.microsoft.com/office/drawing/2014/main" id="{32E743DE-B83E-462B-AA63-3732E4D92ABB}"/>
              </a:ext>
            </a:extLst>
          </p:cNvPr>
          <p:cNvGraphicFramePr>
            <a:graphicFrameLocks noGrp="1"/>
          </p:cNvGraphicFramePr>
          <p:nvPr>
            <p:extLst>
              <p:ext uri="{D42A27DB-BD31-4B8C-83A1-F6EECF244321}">
                <p14:modId xmlns:p14="http://schemas.microsoft.com/office/powerpoint/2010/main" val="1502190481"/>
              </p:ext>
            </p:extLst>
          </p:nvPr>
        </p:nvGraphicFramePr>
        <p:xfrm>
          <a:off x="2032000" y="3245583"/>
          <a:ext cx="8127999" cy="2529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86330373"/>
                    </a:ext>
                  </a:extLst>
                </a:gridCol>
                <a:gridCol w="2709333">
                  <a:extLst>
                    <a:ext uri="{9D8B030D-6E8A-4147-A177-3AD203B41FA5}">
                      <a16:colId xmlns:a16="http://schemas.microsoft.com/office/drawing/2014/main" val="3640381211"/>
                    </a:ext>
                  </a:extLst>
                </a:gridCol>
                <a:gridCol w="2709333">
                  <a:extLst>
                    <a:ext uri="{9D8B030D-6E8A-4147-A177-3AD203B41FA5}">
                      <a16:colId xmlns:a16="http://schemas.microsoft.com/office/drawing/2014/main" val="633607462"/>
                    </a:ext>
                  </a:extLst>
                </a:gridCol>
              </a:tblGrid>
              <a:tr h="370840">
                <a:tc>
                  <a:txBody>
                    <a:bodyPr/>
                    <a:lstStyle/>
                    <a:p>
                      <a:pPr algn="ctr"/>
                      <a:r>
                        <a:rPr lang="en-US" sz="1400" b="1" dirty="0"/>
                        <a:t>Leah Balli</a:t>
                      </a:r>
                    </a:p>
                    <a:p>
                      <a:pPr algn="ctr"/>
                      <a:r>
                        <a:rPr lang="en-US" sz="1400" b="0" dirty="0"/>
                        <a:t>Serving Trousdale and </a:t>
                      </a:r>
                    </a:p>
                    <a:p>
                      <a:pPr algn="ctr"/>
                      <a:r>
                        <a:rPr lang="en-US" sz="1400" b="0" dirty="0"/>
                        <a:t>Wilson counties</a:t>
                      </a:r>
                    </a:p>
                    <a:p>
                      <a:pPr algn="ctr"/>
                      <a:r>
                        <a:rPr lang="en-US" sz="1400" b="0" dirty="0"/>
                        <a:t>615.230.3687</a:t>
                      </a:r>
                    </a:p>
                    <a:p>
                      <a:pPr algn="ctr"/>
                      <a:r>
                        <a:rPr lang="en-US" sz="1400" b="0" dirty="0">
                          <a:hlinkClick r:id="rId3"/>
                        </a:rPr>
                        <a:t>Leah.Balli@volstate.edu</a:t>
                      </a:r>
                      <a:endParaRPr lang="en-US" sz="1400" b="0" dirty="0"/>
                    </a:p>
                  </a:txBody>
                  <a:tcPr anchor="ctr"/>
                </a:tc>
                <a:tc>
                  <a:txBody>
                    <a:bodyPr/>
                    <a:lstStyle/>
                    <a:p>
                      <a:pPr algn="ctr"/>
                      <a:r>
                        <a:rPr lang="en-US" sz="1400" dirty="0"/>
                        <a:t>General Admissions</a:t>
                      </a:r>
                    </a:p>
                    <a:p>
                      <a:pPr algn="ctr"/>
                      <a:r>
                        <a:rPr lang="en-US" sz="1400" b="0" dirty="0"/>
                        <a:t>615.230.3688</a:t>
                      </a:r>
                    </a:p>
                    <a:p>
                      <a:pPr algn="ctr"/>
                      <a:r>
                        <a:rPr lang="en-US" sz="1400" b="0" dirty="0">
                          <a:hlinkClick r:id="rId4"/>
                        </a:rPr>
                        <a:t>admissions@volstate.edu</a:t>
                      </a:r>
                      <a:endParaRPr lang="en-US" sz="1400" b="0" dirty="0"/>
                    </a:p>
                    <a:p>
                      <a:pPr algn="ctr"/>
                      <a:endParaRPr lang="en-US" sz="1400" dirty="0"/>
                    </a:p>
                  </a:txBody>
                  <a:tcPr anchor="ctr"/>
                </a:tc>
                <a:tc>
                  <a:txBody>
                    <a:bodyPr/>
                    <a:lstStyle/>
                    <a:p>
                      <a:pPr algn="ctr"/>
                      <a:r>
                        <a:rPr lang="en-US" sz="1400" dirty="0"/>
                        <a:t>Jennifer Johnson</a:t>
                      </a:r>
                    </a:p>
                    <a:p>
                      <a:pPr algn="ctr"/>
                      <a:r>
                        <a:rPr lang="en-US" sz="1400" b="0" dirty="0"/>
                        <a:t>Serving home schoolers and other special populations</a:t>
                      </a:r>
                    </a:p>
                    <a:p>
                      <a:pPr algn="ctr"/>
                      <a:r>
                        <a:rPr lang="en-US" sz="1400" b="0" dirty="0"/>
                        <a:t>615.230.4874</a:t>
                      </a:r>
                    </a:p>
                    <a:p>
                      <a:pPr algn="ctr"/>
                      <a:r>
                        <a:rPr lang="en-US" sz="1400" b="0" dirty="0">
                          <a:hlinkClick r:id="rId5"/>
                        </a:rPr>
                        <a:t>Jennifer.Johnson@volstate.edu</a:t>
                      </a:r>
                      <a:endParaRPr lang="en-US" sz="1400" b="0" dirty="0"/>
                    </a:p>
                  </a:txBody>
                  <a:tcPr anchor="ctr"/>
                </a:tc>
                <a:extLst>
                  <a:ext uri="{0D108BD9-81ED-4DB2-BD59-A6C34878D82A}">
                    <a16:rowId xmlns:a16="http://schemas.microsoft.com/office/drawing/2014/main" val="2987146682"/>
                  </a:ext>
                </a:extLst>
              </a:tr>
              <a:tr h="370840">
                <a:tc>
                  <a:txBody>
                    <a:bodyPr/>
                    <a:lstStyle/>
                    <a:p>
                      <a:pPr algn="ctr"/>
                      <a:r>
                        <a:rPr lang="en-US" sz="1400" b="1" dirty="0"/>
                        <a:t>Briggette Moore</a:t>
                      </a:r>
                    </a:p>
                    <a:p>
                      <a:pPr algn="ctr"/>
                      <a:r>
                        <a:rPr lang="en-US" sz="1400" dirty="0"/>
                        <a:t>Serving Summer county</a:t>
                      </a:r>
                    </a:p>
                    <a:p>
                      <a:pPr algn="ctr"/>
                      <a:r>
                        <a:rPr lang="en-US" sz="1400" dirty="0"/>
                        <a:t>615.230.3683</a:t>
                      </a:r>
                    </a:p>
                    <a:p>
                      <a:pPr algn="ctr"/>
                      <a:r>
                        <a:rPr lang="en-US" sz="1400" dirty="0">
                          <a:hlinkClick r:id="rId6"/>
                        </a:rPr>
                        <a:t>Briggette.Moore@volstate.edu</a:t>
                      </a:r>
                      <a:endParaRPr lang="en-US" sz="1400" dirty="0"/>
                    </a:p>
                  </a:txBody>
                  <a:tcPr anchor="ctr"/>
                </a:tc>
                <a:tc>
                  <a:txBody>
                    <a:bodyPr/>
                    <a:lstStyle/>
                    <a:p>
                      <a:pPr algn="ctr"/>
                      <a:r>
                        <a:rPr lang="en-US" sz="1400" b="1" dirty="0"/>
                        <a:t>Dustin Rawls</a:t>
                      </a:r>
                    </a:p>
                    <a:p>
                      <a:pPr algn="ctr"/>
                      <a:r>
                        <a:rPr lang="en-US" sz="1400" dirty="0"/>
                        <a:t>Serving Smith, Jackson, Putnam, Overton, Pickett, and Clay counties</a:t>
                      </a:r>
                    </a:p>
                    <a:p>
                      <a:pPr algn="ctr"/>
                      <a:r>
                        <a:rPr lang="en-US" sz="1400" dirty="0"/>
                        <a:t>931.520.4647</a:t>
                      </a:r>
                    </a:p>
                    <a:p>
                      <a:pPr algn="ctr"/>
                      <a:r>
                        <a:rPr lang="en-US" sz="1400" dirty="0">
                          <a:hlinkClick r:id="rId7"/>
                        </a:rPr>
                        <a:t>Dustin.Rawls@volstate.edu</a:t>
                      </a:r>
                      <a:endParaRPr lang="en-US" sz="1400" dirty="0"/>
                    </a:p>
                  </a:txBody>
                  <a:tcPr anchor="ctr"/>
                </a:tc>
                <a:tc>
                  <a:txBody>
                    <a:bodyPr/>
                    <a:lstStyle/>
                    <a:p>
                      <a:pPr algn="ctr"/>
                      <a:r>
                        <a:rPr lang="en-US" sz="1400" b="1" dirty="0"/>
                        <a:t>Tiffany Russell</a:t>
                      </a:r>
                    </a:p>
                    <a:p>
                      <a:pPr algn="ctr"/>
                      <a:r>
                        <a:rPr lang="en-US" sz="1400" dirty="0"/>
                        <a:t>Serving Macon and Robertson counties</a:t>
                      </a:r>
                    </a:p>
                    <a:p>
                      <a:pPr algn="ctr"/>
                      <a:r>
                        <a:rPr lang="en-US" sz="1400" dirty="0"/>
                        <a:t>615.230.3460</a:t>
                      </a:r>
                    </a:p>
                    <a:p>
                      <a:pPr algn="ctr"/>
                      <a:r>
                        <a:rPr lang="en-US" sz="1400" dirty="0">
                          <a:hlinkClick r:id="rId8"/>
                        </a:rPr>
                        <a:t>Tiffany.Russell@volstate.edu</a:t>
                      </a:r>
                      <a:endParaRPr lang="en-US" sz="1400" dirty="0"/>
                    </a:p>
                  </a:txBody>
                  <a:tcPr anchor="ctr"/>
                </a:tc>
                <a:extLst>
                  <a:ext uri="{0D108BD9-81ED-4DB2-BD59-A6C34878D82A}">
                    <a16:rowId xmlns:a16="http://schemas.microsoft.com/office/drawing/2014/main" val="811295287"/>
                  </a:ext>
                </a:extLst>
              </a:tr>
            </a:tbl>
          </a:graphicData>
        </a:graphic>
      </p:graphicFrame>
    </p:spTree>
    <p:extLst>
      <p:ext uri="{BB962C8B-B14F-4D97-AF65-F5344CB8AC3E}">
        <p14:creationId xmlns:p14="http://schemas.microsoft.com/office/powerpoint/2010/main" val="72687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599" y="2756227"/>
            <a:ext cx="9784080" cy="4206240"/>
          </a:xfrm>
        </p:spPr>
        <p:txBody>
          <a:bodyPr/>
          <a:lstStyle/>
          <a:p>
            <a:pPr marL="0" indent="0">
              <a:buNone/>
            </a:pPr>
            <a:r>
              <a:rPr lang="en-US" dirty="0"/>
              <a:t>Volunteer State Community College is proud to partner with your school system to provide an opportunity for academically talented students to earn college credit while still in high school. Dual enrollment helps students remain engaged in high school and helps prepare them for college-level curriculum. Successful course completion allows the student to earn high school credit and college credit for the same course.</a:t>
            </a:r>
          </a:p>
          <a:p>
            <a:pPr marL="0" indent="0">
              <a:buNone/>
            </a:pPr>
            <a:endParaRPr lang="en-US" dirty="0"/>
          </a:p>
          <a:p>
            <a:pPr marL="0" indent="0">
              <a:buNone/>
            </a:pPr>
            <a:r>
              <a:rPr lang="en-US" dirty="0"/>
              <a:t>Courses are mainly offered at the high school campus during the regular school day and follow the high school calendar as closely as possible. Additionally, students in some school systems, are able to take classes on Vol State's campus or online.</a:t>
            </a:r>
          </a:p>
          <a:p>
            <a:pPr marL="0" indent="0">
              <a:buNone/>
            </a:pPr>
            <a:endParaRPr lang="en-US" dirty="0"/>
          </a:p>
        </p:txBody>
      </p:sp>
      <p:pic>
        <p:nvPicPr>
          <p:cNvPr id="5" name="Picture 4">
            <a:extLst>
              <a:ext uri="{FF2B5EF4-FFF2-40B4-BE49-F238E27FC236}">
                <a16:creationId xmlns:a16="http://schemas.microsoft.com/office/drawing/2014/main" id="{7AF6D9E9-1BFD-874E-99CF-BEFB285B12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348" y="390112"/>
            <a:ext cx="9499600" cy="1028700"/>
          </a:xfrm>
          <a:prstGeom prst="rect">
            <a:avLst/>
          </a:prstGeom>
        </p:spPr>
      </p:pic>
      <p:pic>
        <p:nvPicPr>
          <p:cNvPr id="9" name="Picture 8" descr="Icon&#10;&#10;Description automatically generated">
            <a:extLst>
              <a:ext uri="{FF2B5EF4-FFF2-40B4-BE49-F238E27FC236}">
                <a16:creationId xmlns:a16="http://schemas.microsoft.com/office/drawing/2014/main" id="{E2827274-2AA6-5245-B0DA-814436E6C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08" y="5101336"/>
            <a:ext cx="1117600" cy="1117600"/>
          </a:xfrm>
          <a:prstGeom prst="rect">
            <a:avLst/>
          </a:prstGeom>
        </p:spPr>
      </p:pic>
      <p:pic>
        <p:nvPicPr>
          <p:cNvPr id="11" name="Picture 10" descr="Icon&#10;&#10;Description automatically generated">
            <a:extLst>
              <a:ext uri="{FF2B5EF4-FFF2-40B4-BE49-F238E27FC236}">
                <a16:creationId xmlns:a16="http://schemas.microsoft.com/office/drawing/2014/main" id="{64754F2B-2CF1-1642-9C45-8DA88E6D2C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12" y="2663584"/>
            <a:ext cx="1117600" cy="1117600"/>
          </a:xfrm>
          <a:prstGeom prst="rect">
            <a:avLst/>
          </a:prstGeom>
        </p:spPr>
      </p:pic>
    </p:spTree>
    <p:extLst>
      <p:ext uri="{BB962C8B-B14F-4D97-AF65-F5344CB8AC3E}">
        <p14:creationId xmlns:p14="http://schemas.microsoft.com/office/powerpoint/2010/main" val="287774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7FF3BDD1-04EE-C441-A6BA-7AB54808D3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959" y="284176"/>
            <a:ext cx="8572500" cy="1244600"/>
          </a:xfrm>
          <a:prstGeom prst="rect">
            <a:avLst/>
          </a:prstGeom>
        </p:spPr>
      </p:pic>
      <p:sp>
        <p:nvSpPr>
          <p:cNvPr id="8" name="TextBox 7">
            <a:extLst>
              <a:ext uri="{FF2B5EF4-FFF2-40B4-BE49-F238E27FC236}">
                <a16:creationId xmlns:a16="http://schemas.microsoft.com/office/drawing/2014/main" id="{76C07173-8A92-9A47-9AE5-7A289BE07803}"/>
              </a:ext>
            </a:extLst>
          </p:cNvPr>
          <p:cNvSpPr txBox="1"/>
          <p:nvPr/>
        </p:nvSpPr>
        <p:spPr>
          <a:xfrm>
            <a:off x="506896" y="2892287"/>
            <a:ext cx="2385392" cy="1477328"/>
          </a:xfrm>
          <a:prstGeom prst="rect">
            <a:avLst/>
          </a:prstGeom>
          <a:noFill/>
        </p:spPr>
        <p:txBody>
          <a:bodyPr wrap="square" rtlCol="0">
            <a:spAutoFit/>
          </a:bodyPr>
          <a:lstStyle/>
          <a:p>
            <a:pPr algn="ctr"/>
            <a:r>
              <a:rPr lang="en-US" dirty="0"/>
              <a:t>Enroll in college courses taught at your high school, online or at VSCC</a:t>
            </a:r>
          </a:p>
          <a:p>
            <a:pPr algn="ctr"/>
            <a:endParaRPr lang="en-US" dirty="0"/>
          </a:p>
        </p:txBody>
      </p:sp>
      <p:sp>
        <p:nvSpPr>
          <p:cNvPr id="9" name="TextBox 8">
            <a:extLst>
              <a:ext uri="{FF2B5EF4-FFF2-40B4-BE49-F238E27FC236}">
                <a16:creationId xmlns:a16="http://schemas.microsoft.com/office/drawing/2014/main" id="{F8C20C48-5224-D84C-B813-E1189041560D}"/>
              </a:ext>
            </a:extLst>
          </p:cNvPr>
          <p:cNvSpPr txBox="1"/>
          <p:nvPr/>
        </p:nvSpPr>
        <p:spPr>
          <a:xfrm>
            <a:off x="3345553" y="2892287"/>
            <a:ext cx="2385392" cy="923330"/>
          </a:xfrm>
          <a:prstGeom prst="rect">
            <a:avLst/>
          </a:prstGeom>
          <a:noFill/>
        </p:spPr>
        <p:txBody>
          <a:bodyPr wrap="square" rtlCol="0">
            <a:spAutoFit/>
          </a:bodyPr>
          <a:lstStyle/>
          <a:p>
            <a:pPr algn="ctr"/>
            <a:r>
              <a:rPr lang="en-US" dirty="0"/>
              <a:t>Transition from high school to college more easily</a:t>
            </a:r>
          </a:p>
        </p:txBody>
      </p:sp>
      <p:sp>
        <p:nvSpPr>
          <p:cNvPr id="10" name="TextBox 9">
            <a:extLst>
              <a:ext uri="{FF2B5EF4-FFF2-40B4-BE49-F238E27FC236}">
                <a16:creationId xmlns:a16="http://schemas.microsoft.com/office/drawing/2014/main" id="{78C41081-6F30-BD49-8CEB-06A3CACCDE3D}"/>
              </a:ext>
            </a:extLst>
          </p:cNvPr>
          <p:cNvSpPr txBox="1"/>
          <p:nvPr/>
        </p:nvSpPr>
        <p:spPr>
          <a:xfrm>
            <a:off x="6184210" y="2892287"/>
            <a:ext cx="2385392" cy="1200329"/>
          </a:xfrm>
          <a:prstGeom prst="rect">
            <a:avLst/>
          </a:prstGeom>
          <a:noFill/>
        </p:spPr>
        <p:txBody>
          <a:bodyPr wrap="square" rtlCol="0">
            <a:spAutoFit/>
          </a:bodyPr>
          <a:lstStyle/>
          <a:p>
            <a:pPr algn="ctr"/>
            <a:r>
              <a:rPr lang="en-US" dirty="0"/>
              <a:t>Lower college expenses by reducing the amount of time spent in college</a:t>
            </a:r>
          </a:p>
        </p:txBody>
      </p:sp>
      <p:sp>
        <p:nvSpPr>
          <p:cNvPr id="11" name="TextBox 10">
            <a:extLst>
              <a:ext uri="{FF2B5EF4-FFF2-40B4-BE49-F238E27FC236}">
                <a16:creationId xmlns:a16="http://schemas.microsoft.com/office/drawing/2014/main" id="{25A0E264-4790-EA44-838D-3AA0CF566DDC}"/>
              </a:ext>
            </a:extLst>
          </p:cNvPr>
          <p:cNvSpPr txBox="1"/>
          <p:nvPr/>
        </p:nvSpPr>
        <p:spPr>
          <a:xfrm>
            <a:off x="9231795" y="2892287"/>
            <a:ext cx="2385392" cy="1477328"/>
          </a:xfrm>
          <a:prstGeom prst="rect">
            <a:avLst/>
          </a:prstGeom>
          <a:noFill/>
        </p:spPr>
        <p:txBody>
          <a:bodyPr wrap="square" rtlCol="0">
            <a:spAutoFit/>
          </a:bodyPr>
          <a:lstStyle/>
          <a:p>
            <a:pPr algn="ctr"/>
            <a:r>
              <a:rPr lang="en-US" dirty="0"/>
              <a:t>Access college resources and services such as advising, career counseling and mentoring</a:t>
            </a:r>
          </a:p>
        </p:txBody>
      </p:sp>
      <p:sp>
        <p:nvSpPr>
          <p:cNvPr id="12" name="TextBox 11">
            <a:extLst>
              <a:ext uri="{FF2B5EF4-FFF2-40B4-BE49-F238E27FC236}">
                <a16:creationId xmlns:a16="http://schemas.microsoft.com/office/drawing/2014/main" id="{51EFB18A-A3BD-7649-BFE5-31C78F2A2025}"/>
              </a:ext>
            </a:extLst>
          </p:cNvPr>
          <p:cNvSpPr txBox="1"/>
          <p:nvPr/>
        </p:nvSpPr>
        <p:spPr>
          <a:xfrm>
            <a:off x="1103243" y="5009322"/>
            <a:ext cx="2385392" cy="1477328"/>
          </a:xfrm>
          <a:prstGeom prst="rect">
            <a:avLst/>
          </a:prstGeom>
          <a:noFill/>
        </p:spPr>
        <p:txBody>
          <a:bodyPr wrap="square" rtlCol="0">
            <a:spAutoFit/>
          </a:bodyPr>
          <a:lstStyle/>
          <a:p>
            <a:pPr algn="ctr"/>
            <a:r>
              <a:rPr lang="en-US" dirty="0"/>
              <a:t>Take general education courses and transfer those credits to any public Tennessee college or university</a:t>
            </a:r>
          </a:p>
        </p:txBody>
      </p:sp>
      <p:sp>
        <p:nvSpPr>
          <p:cNvPr id="13" name="TextBox 12">
            <a:extLst>
              <a:ext uri="{FF2B5EF4-FFF2-40B4-BE49-F238E27FC236}">
                <a16:creationId xmlns:a16="http://schemas.microsoft.com/office/drawing/2014/main" id="{891CA9F1-02FD-9547-AFC1-284CC153BD90}"/>
              </a:ext>
            </a:extLst>
          </p:cNvPr>
          <p:cNvSpPr txBox="1"/>
          <p:nvPr/>
        </p:nvSpPr>
        <p:spPr>
          <a:xfrm>
            <a:off x="4522304" y="5009322"/>
            <a:ext cx="2385392" cy="646331"/>
          </a:xfrm>
          <a:prstGeom prst="rect">
            <a:avLst/>
          </a:prstGeom>
          <a:noFill/>
        </p:spPr>
        <p:txBody>
          <a:bodyPr wrap="square" rtlCol="0">
            <a:spAutoFit/>
          </a:bodyPr>
          <a:lstStyle/>
          <a:p>
            <a:pPr algn="ctr"/>
            <a:r>
              <a:rPr lang="en-US" dirty="0"/>
              <a:t>Able to receive a college ID</a:t>
            </a:r>
          </a:p>
        </p:txBody>
      </p:sp>
      <p:sp>
        <p:nvSpPr>
          <p:cNvPr id="16" name="TextBox 15">
            <a:extLst>
              <a:ext uri="{FF2B5EF4-FFF2-40B4-BE49-F238E27FC236}">
                <a16:creationId xmlns:a16="http://schemas.microsoft.com/office/drawing/2014/main" id="{E64638DF-E178-C341-BFE2-0CA1955FAEC9}"/>
              </a:ext>
            </a:extLst>
          </p:cNvPr>
          <p:cNvSpPr txBox="1"/>
          <p:nvPr/>
        </p:nvSpPr>
        <p:spPr>
          <a:xfrm>
            <a:off x="7235686" y="5009322"/>
            <a:ext cx="3495261" cy="1477328"/>
          </a:xfrm>
          <a:prstGeom prst="rect">
            <a:avLst/>
          </a:prstGeom>
          <a:noFill/>
        </p:spPr>
        <p:txBody>
          <a:bodyPr wrap="square" rtlCol="0">
            <a:spAutoFit/>
          </a:bodyPr>
          <a:lstStyle/>
          <a:p>
            <a:pPr algn="ctr"/>
            <a:r>
              <a:rPr lang="en-US" dirty="0"/>
              <a:t>Complete Prerequisites required for desired degree program</a:t>
            </a:r>
          </a:p>
          <a:p>
            <a:pPr indent="-228600" algn="ctr"/>
            <a:r>
              <a:rPr lang="en-US" dirty="0"/>
              <a:t>(Ex. Nursing, Veterinary Technology, Radiologic Technology, Respiratory Care, etc.)</a:t>
            </a:r>
          </a:p>
        </p:txBody>
      </p:sp>
      <p:pic>
        <p:nvPicPr>
          <p:cNvPr id="19" name="Picture 18" descr="Icon&#10;&#10;Description automatically generated">
            <a:extLst>
              <a:ext uri="{FF2B5EF4-FFF2-40B4-BE49-F238E27FC236}">
                <a16:creationId xmlns:a16="http://schemas.microsoft.com/office/drawing/2014/main" id="{5CE71FB4-7ED4-CC4A-BC5C-C8A924F62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690" y="2183343"/>
            <a:ext cx="723804" cy="723804"/>
          </a:xfrm>
          <a:prstGeom prst="rect">
            <a:avLst/>
          </a:prstGeom>
        </p:spPr>
      </p:pic>
      <p:pic>
        <p:nvPicPr>
          <p:cNvPr id="20" name="Picture 19" descr="Icon&#10;&#10;Description automatically generated">
            <a:extLst>
              <a:ext uri="{FF2B5EF4-FFF2-40B4-BE49-F238E27FC236}">
                <a16:creationId xmlns:a16="http://schemas.microsoft.com/office/drawing/2014/main" id="{B6208B4E-CEC2-6F4A-AC9E-A3B928476C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342" y="2183343"/>
            <a:ext cx="723804" cy="723804"/>
          </a:xfrm>
          <a:prstGeom prst="rect">
            <a:avLst/>
          </a:prstGeom>
        </p:spPr>
      </p:pic>
      <p:pic>
        <p:nvPicPr>
          <p:cNvPr id="21" name="Picture 20" descr="Icon&#10;&#10;Description automatically generated">
            <a:extLst>
              <a:ext uri="{FF2B5EF4-FFF2-40B4-BE49-F238E27FC236}">
                <a16:creationId xmlns:a16="http://schemas.microsoft.com/office/drawing/2014/main" id="{42D4C1FB-B762-6645-B7A4-175624A6A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812" y="2183343"/>
            <a:ext cx="723804" cy="723804"/>
          </a:xfrm>
          <a:prstGeom prst="rect">
            <a:avLst/>
          </a:prstGeom>
        </p:spPr>
      </p:pic>
      <p:pic>
        <p:nvPicPr>
          <p:cNvPr id="22" name="Picture 21" descr="Icon&#10;&#10;Description automatically generated">
            <a:extLst>
              <a:ext uri="{FF2B5EF4-FFF2-40B4-BE49-F238E27FC236}">
                <a16:creationId xmlns:a16="http://schemas.microsoft.com/office/drawing/2014/main" id="{E1956220-0210-884B-A6F8-1EB111A408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4307" y="2183343"/>
            <a:ext cx="723804" cy="723804"/>
          </a:xfrm>
          <a:prstGeom prst="rect">
            <a:avLst/>
          </a:prstGeom>
        </p:spPr>
      </p:pic>
      <p:pic>
        <p:nvPicPr>
          <p:cNvPr id="23" name="Picture 22" descr="Icon&#10;&#10;Description automatically generated">
            <a:extLst>
              <a:ext uri="{FF2B5EF4-FFF2-40B4-BE49-F238E27FC236}">
                <a16:creationId xmlns:a16="http://schemas.microsoft.com/office/drawing/2014/main" id="{5D697A7B-F81C-294F-85F5-5B4DBE794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414" y="4285518"/>
            <a:ext cx="723804" cy="723804"/>
          </a:xfrm>
          <a:prstGeom prst="rect">
            <a:avLst/>
          </a:prstGeom>
        </p:spPr>
      </p:pic>
      <p:pic>
        <p:nvPicPr>
          <p:cNvPr id="24" name="Picture 23" descr="Icon&#10;&#10;Description automatically generated">
            <a:extLst>
              <a:ext uri="{FF2B5EF4-FFF2-40B4-BE49-F238E27FC236}">
                <a16:creationId xmlns:a16="http://schemas.microsoft.com/office/drawing/2014/main" id="{3A6BD8A6-6F60-E945-B101-5E6605682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1501" y="4285518"/>
            <a:ext cx="723804" cy="723804"/>
          </a:xfrm>
          <a:prstGeom prst="rect">
            <a:avLst/>
          </a:prstGeom>
        </p:spPr>
      </p:pic>
      <p:pic>
        <p:nvPicPr>
          <p:cNvPr id="25" name="Picture 24" descr="Icon&#10;&#10;Description automatically generated">
            <a:extLst>
              <a:ext uri="{FF2B5EF4-FFF2-40B4-BE49-F238E27FC236}">
                <a16:creationId xmlns:a16="http://schemas.microsoft.com/office/drawing/2014/main" id="{2BEA1D73-BDB4-204F-A311-F81A03138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501" y="4285518"/>
            <a:ext cx="723804" cy="723804"/>
          </a:xfrm>
          <a:prstGeom prst="rect">
            <a:avLst/>
          </a:prstGeom>
        </p:spPr>
      </p:pic>
    </p:spTree>
    <p:extLst>
      <p:ext uri="{BB962C8B-B14F-4D97-AF65-F5344CB8AC3E}">
        <p14:creationId xmlns:p14="http://schemas.microsoft.com/office/powerpoint/2010/main" val="358127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6543" y="2401615"/>
            <a:ext cx="9624543" cy="4206240"/>
          </a:xfrm>
        </p:spPr>
        <p:txBody>
          <a:bodyPr/>
          <a:lstStyle/>
          <a:p>
            <a:pPr marL="0" indent="0">
              <a:buNone/>
            </a:pPr>
            <a:r>
              <a:rPr lang="en-US" sz="2400" dirty="0"/>
              <a:t>Volunteer State Community College provides dual enrollment courses in a variety of formats including:</a:t>
            </a:r>
          </a:p>
          <a:p>
            <a:pPr lvl="0"/>
            <a:r>
              <a:rPr lang="en-US" sz="1800" dirty="0"/>
              <a:t>Face-To Face classes taught at local high schools by Vol State faculty </a:t>
            </a:r>
          </a:p>
          <a:p>
            <a:pPr lvl="0"/>
            <a:r>
              <a:rPr lang="en-US" sz="1800" dirty="0"/>
              <a:t>Face-To Face classes taught at local high schools by high school teachers who are also credentialed to teach college-level courses and serve as qualified Vol State adjunct faculty.</a:t>
            </a:r>
          </a:p>
          <a:p>
            <a:pPr lvl="0"/>
            <a:r>
              <a:rPr lang="en-US" sz="1800" dirty="0"/>
              <a:t>Online courses taught by Vol State faculty</a:t>
            </a:r>
          </a:p>
          <a:p>
            <a:pPr lvl="0"/>
            <a:r>
              <a:rPr lang="en-US" sz="1800" dirty="0"/>
              <a:t>Day and evening courses taught at VSCC Main Campus or at one of the</a:t>
            </a:r>
          </a:p>
          <a:p>
            <a:r>
              <a:rPr lang="en-US" sz="1800" dirty="0"/>
              <a:t>College’s off-site locations</a:t>
            </a:r>
          </a:p>
          <a:p>
            <a:endParaRPr lang="en-US" sz="1800" dirty="0"/>
          </a:p>
          <a:p>
            <a:pPr marL="0" indent="0">
              <a:buNone/>
            </a:pPr>
            <a:r>
              <a:rPr lang="en-US" sz="2400" dirty="0"/>
              <a:t>Talk with your school counselor to check what options are available to you.</a:t>
            </a:r>
          </a:p>
          <a:p>
            <a:endParaRPr lang="en-US" dirty="0"/>
          </a:p>
        </p:txBody>
      </p:sp>
      <p:pic>
        <p:nvPicPr>
          <p:cNvPr id="7" name="Picture 6" descr="A picture containing text&#10;&#10;Description automatically generated">
            <a:extLst>
              <a:ext uri="{FF2B5EF4-FFF2-40B4-BE49-F238E27FC236}">
                <a16:creationId xmlns:a16="http://schemas.microsoft.com/office/drawing/2014/main" id="{E796EA42-B436-964F-B672-B1EDD0983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259" y="323297"/>
            <a:ext cx="6629400" cy="1003300"/>
          </a:xfrm>
          <a:prstGeom prst="rect">
            <a:avLst/>
          </a:prstGeom>
        </p:spPr>
      </p:pic>
      <p:pic>
        <p:nvPicPr>
          <p:cNvPr id="9" name="Picture 8" descr="Icon&#10;&#10;Description automatically generated">
            <a:extLst>
              <a:ext uri="{FF2B5EF4-FFF2-40B4-BE49-F238E27FC236}">
                <a16:creationId xmlns:a16="http://schemas.microsoft.com/office/drawing/2014/main" id="{E20B7DA8-4EF0-EE4C-B5E9-F5E5E7CB7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52" y="5490255"/>
            <a:ext cx="1117600" cy="1117600"/>
          </a:xfrm>
          <a:prstGeom prst="rect">
            <a:avLst/>
          </a:prstGeom>
        </p:spPr>
      </p:pic>
      <p:pic>
        <p:nvPicPr>
          <p:cNvPr id="11" name="Picture 10" descr="Logo, icon&#10;&#10;Description automatically generated">
            <a:extLst>
              <a:ext uri="{FF2B5EF4-FFF2-40B4-BE49-F238E27FC236}">
                <a16:creationId xmlns:a16="http://schemas.microsoft.com/office/drawing/2014/main" id="{3C212C4E-5C1A-014A-870E-49EF241CC7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856" y="2311400"/>
            <a:ext cx="1117600" cy="1117600"/>
          </a:xfrm>
          <a:prstGeom prst="rect">
            <a:avLst/>
          </a:prstGeom>
        </p:spPr>
      </p:pic>
    </p:spTree>
    <p:extLst>
      <p:ext uri="{BB962C8B-B14F-4D97-AF65-F5344CB8AC3E}">
        <p14:creationId xmlns:p14="http://schemas.microsoft.com/office/powerpoint/2010/main" val="175495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B643607D-9476-9C4C-9C9F-42B61ED3FD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676" y="149786"/>
            <a:ext cx="8394700" cy="1574800"/>
          </a:xfrm>
          <a:prstGeom prst="rect">
            <a:avLst/>
          </a:prstGeom>
        </p:spPr>
      </p:pic>
      <p:sp>
        <p:nvSpPr>
          <p:cNvPr id="6" name="Rectangle 1">
            <a:extLst>
              <a:ext uri="{FF2B5EF4-FFF2-40B4-BE49-F238E27FC236}">
                <a16:creationId xmlns:a16="http://schemas.microsoft.com/office/drawing/2014/main" id="{5D0B3BC3-08E9-41F9-BE53-7DBFDAEBE1F7}"/>
              </a:ext>
            </a:extLst>
          </p:cNvPr>
          <p:cNvSpPr>
            <a:spLocks noChangeArrowheads="1"/>
          </p:cNvSpPr>
          <p:nvPr/>
        </p:nvSpPr>
        <p:spPr bwMode="auto">
          <a:xfrm>
            <a:off x="477250" y="2041744"/>
            <a:ext cx="112375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New students interested in dual enrollment must meet the following criteria: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mj-lt"/>
            </a:endParaRPr>
          </a:p>
          <a:p>
            <a:pPr marL="628650" lvl="1" indent="-171450">
              <a:buFont typeface="Wingdings" panose="05000000000000000000" pitchFamily="2" charset="2"/>
              <a:buChar char="ü"/>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Junior or Senior in High School – </a:t>
            </a:r>
            <a:r>
              <a:rPr kumimoji="0" lang="en-US"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Note: exceptions can be made for high achieving underclassmen</a:t>
            </a:r>
            <a:endParaRPr kumimoji="0" lang="en-US" altLang="en-US" b="0" i="1" u="none" strike="noStrike" cap="none" normalizeH="0" baseline="0" dirty="0">
              <a:ln>
                <a:noFill/>
              </a:ln>
              <a:solidFill>
                <a:schemeClr val="tx1"/>
              </a:solidFill>
              <a:effectLst/>
              <a:latin typeface="+mn-lt"/>
            </a:endParaRPr>
          </a:p>
          <a:p>
            <a:pPr marL="628650" lvl="1" indent="-171450">
              <a:buFont typeface="Wingdings" panose="05000000000000000000" pitchFamily="2" charset="2"/>
              <a:buChar char="ü"/>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Acceptable placement scores or GPA – </a:t>
            </a:r>
            <a:r>
              <a:rPr kumimoji="0" lang="en-US"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Note: ACT and Accuplacer exams are the only acceptable placement tests</a:t>
            </a:r>
            <a:endParaRPr kumimoji="0" lang="en-US" altLang="en-US" b="0" i="0" u="none" strike="noStrike" cap="none" normalizeH="0" baseline="0" dirty="0">
              <a:ln>
                <a:noFill/>
              </a:ln>
              <a:solidFill>
                <a:schemeClr val="tx1"/>
              </a:solidFill>
              <a:effectLst/>
              <a:latin typeface="+mn-lt"/>
            </a:endParaRPr>
          </a:p>
          <a:p>
            <a:pPr marL="628650" lvl="1" indent="-171450">
              <a:buFont typeface="Wingdings" panose="05000000000000000000" pitchFamily="2" charset="2"/>
              <a:buChar char="ü"/>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Receive permission from high school counselors</a:t>
            </a:r>
            <a:endParaRPr kumimoji="0" lang="en-US" altLang="en-US" b="0" i="0" u="none" strike="noStrike" cap="none" normalizeH="0" baseline="0" dirty="0">
              <a:ln>
                <a:noFill/>
              </a:ln>
              <a:solidFill>
                <a:schemeClr val="tx1"/>
              </a:solidFill>
              <a:effectLst/>
              <a:latin typeface="+mn-lt"/>
            </a:endParaRPr>
          </a:p>
          <a:p>
            <a:pPr marL="628650" lvl="1" indent="-171450">
              <a:buFont typeface="Wingdings" panose="05000000000000000000" pitchFamily="2" charset="2"/>
              <a:buChar char="ü"/>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Receive permission from parents/guardians</a:t>
            </a:r>
            <a:endParaRPr kumimoji="0" lang="en-US" altLang="en-US" b="0" i="0" u="none" strike="noStrike" cap="none" normalizeH="0" baseline="0" dirty="0">
              <a:ln>
                <a:noFill/>
              </a:ln>
              <a:solidFill>
                <a:schemeClr val="tx1"/>
              </a:solidFill>
              <a:effectLst/>
              <a:latin typeface="+mn-lt"/>
            </a:endParaRPr>
          </a:p>
          <a:p>
            <a:pPr marL="628650" lvl="1" indent="-171450">
              <a:buFont typeface="Wingdings" panose="05000000000000000000" pitchFamily="2" charset="2"/>
              <a:buChar char="ü"/>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Complete an online application to VSCC</a:t>
            </a:r>
            <a:endParaRPr kumimoji="0" lang="en-US" altLang="en-US" b="0" i="0" u="none" strike="noStrike" cap="none" normalizeH="0" baseline="0" dirty="0">
              <a:ln>
                <a:noFill/>
              </a:ln>
              <a:solidFill>
                <a:schemeClr val="tx1"/>
              </a:solidFill>
              <a:effectLst/>
              <a:latin typeface="+mn-lt"/>
            </a:endParaRPr>
          </a:p>
          <a:p>
            <a:pPr marL="628650" lvl="1" indent="-171450">
              <a:buFont typeface="Wingdings" panose="05000000000000000000" pitchFamily="2" charset="2"/>
              <a:buChar char="ü"/>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Satisfy all admission requirements prior to registering for classes</a:t>
            </a:r>
          </a:p>
          <a:p>
            <a:pPr lvl="1"/>
            <a:endParaRPr kumimoji="0" lang="en-US" altLang="en-US" b="0" i="0" u="none" strike="noStrike" cap="none" normalizeH="0" baseline="0" dirty="0">
              <a:ln>
                <a:noFill/>
              </a:ln>
              <a:solidFill>
                <a:schemeClr val="tx1"/>
              </a:solidFill>
              <a:effectLst/>
              <a:latin typeface="+mn-lt"/>
            </a:endParaRPr>
          </a:p>
          <a:p>
            <a:pPr lvl="1"/>
            <a:endParaRPr lang="en-US" altLang="en-US" dirty="0">
              <a:latin typeface="+mn-lt"/>
            </a:endParaRPr>
          </a:p>
          <a:p>
            <a:pPr lvl="1"/>
            <a:endParaRPr kumimoji="0" lang="en-US" altLang="en-US" b="0" i="0" u="none" strike="noStrike" cap="none" normalizeH="0" baseline="0" dirty="0">
              <a:ln>
                <a:noFill/>
              </a:ln>
              <a:solidFill>
                <a:schemeClr val="tx1"/>
              </a:solidFill>
              <a:effectLst/>
              <a:latin typeface="+mn-lt"/>
            </a:endParaRPr>
          </a:p>
          <a:p>
            <a:pPr lvl="1"/>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Note: if a student has not taken the ACT or needs to take a challenge test,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they must complete the ACCUPLACER exam by the testing deadline.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Fall testing deadline: 06/15 with results due to college no later than 6/30</a:t>
            </a:r>
            <a:endParaRPr kumimoji="0" lang="en-US" altLang="en-US"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Spring testing deadline: 12/15 with results due to college no later than 12/30</a:t>
            </a:r>
            <a:endParaRPr kumimoji="0" lang="en-US" altLang="en-US" b="0" i="0" u="none" strike="noStrike" cap="none" normalizeH="0" baseline="0" dirty="0">
              <a:ln>
                <a:noFill/>
              </a:ln>
              <a:solidFill>
                <a:schemeClr val="tx1"/>
              </a:solidFill>
              <a:effectLst/>
              <a:latin typeface="+mn-lt"/>
            </a:endParaRPr>
          </a:p>
        </p:txBody>
      </p:sp>
      <p:graphicFrame>
        <p:nvGraphicFramePr>
          <p:cNvPr id="5" name="Content Placeholder 4">
            <a:extLst>
              <a:ext uri="{FF2B5EF4-FFF2-40B4-BE49-F238E27FC236}">
                <a16:creationId xmlns:a16="http://schemas.microsoft.com/office/drawing/2014/main" id="{964D531A-01F2-473B-8447-0D09AF8728F6}"/>
              </a:ext>
            </a:extLst>
          </p:cNvPr>
          <p:cNvGraphicFramePr>
            <a:graphicFrameLocks noGrp="1"/>
          </p:cNvGraphicFramePr>
          <p:nvPr>
            <p:ph idx="1"/>
            <p:extLst/>
          </p:nvPr>
        </p:nvGraphicFramePr>
        <p:xfrm>
          <a:off x="2096860" y="4363637"/>
          <a:ext cx="7998280" cy="1053360"/>
        </p:xfrm>
        <a:graphic>
          <a:graphicData uri="http://schemas.openxmlformats.org/drawingml/2006/table">
            <a:tbl>
              <a:tblPr firstRow="1" firstCol="1" bandRow="1">
                <a:tableStyleId>{5C22544A-7EE6-4342-B048-85BDC9FD1C3A}</a:tableStyleId>
              </a:tblPr>
              <a:tblGrid>
                <a:gridCol w="1999142">
                  <a:extLst>
                    <a:ext uri="{9D8B030D-6E8A-4147-A177-3AD203B41FA5}">
                      <a16:colId xmlns:a16="http://schemas.microsoft.com/office/drawing/2014/main" val="570376027"/>
                    </a:ext>
                  </a:extLst>
                </a:gridCol>
                <a:gridCol w="1999142">
                  <a:extLst>
                    <a:ext uri="{9D8B030D-6E8A-4147-A177-3AD203B41FA5}">
                      <a16:colId xmlns:a16="http://schemas.microsoft.com/office/drawing/2014/main" val="3985618491"/>
                    </a:ext>
                  </a:extLst>
                </a:gridCol>
                <a:gridCol w="1999998">
                  <a:extLst>
                    <a:ext uri="{9D8B030D-6E8A-4147-A177-3AD203B41FA5}">
                      <a16:colId xmlns:a16="http://schemas.microsoft.com/office/drawing/2014/main" val="3057383030"/>
                    </a:ext>
                  </a:extLst>
                </a:gridCol>
                <a:gridCol w="1999998">
                  <a:extLst>
                    <a:ext uri="{9D8B030D-6E8A-4147-A177-3AD203B41FA5}">
                      <a16:colId xmlns:a16="http://schemas.microsoft.com/office/drawing/2014/main" val="3822918364"/>
                    </a:ext>
                  </a:extLst>
                </a:gridCol>
              </a:tblGrid>
              <a:tr h="230966">
                <a:tc>
                  <a:txBody>
                    <a:bodyPr/>
                    <a:lstStyle/>
                    <a:p>
                      <a:pPr marL="0" marR="0">
                        <a:lnSpc>
                          <a:spcPct val="107000"/>
                        </a:lnSpc>
                        <a:spcBef>
                          <a:spcPts val="0"/>
                        </a:spcBef>
                        <a:spcAft>
                          <a:spcPts val="0"/>
                        </a:spcAft>
                      </a:pPr>
                      <a:r>
                        <a:rPr lang="en-US" sz="1500">
                          <a:effectLst/>
                        </a:rPr>
                        <a:t>Placement Type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a:txBody>
                    <a:bodyPr/>
                    <a:lstStyle/>
                    <a:p>
                      <a:pPr marL="0" marR="0" algn="ctr">
                        <a:lnSpc>
                          <a:spcPct val="107000"/>
                        </a:lnSpc>
                        <a:spcBef>
                          <a:spcPts val="0"/>
                        </a:spcBef>
                        <a:spcAft>
                          <a:spcPts val="0"/>
                        </a:spcAft>
                      </a:pPr>
                      <a:r>
                        <a:rPr lang="en-US" sz="1500">
                          <a:effectLst/>
                        </a:rPr>
                        <a:t>English/Writing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a:txBody>
                    <a:bodyPr/>
                    <a:lstStyle/>
                    <a:p>
                      <a:pPr marL="0" marR="0" algn="ctr">
                        <a:lnSpc>
                          <a:spcPct val="107000"/>
                        </a:lnSpc>
                        <a:spcBef>
                          <a:spcPts val="0"/>
                        </a:spcBef>
                        <a:spcAft>
                          <a:spcPts val="0"/>
                        </a:spcAft>
                      </a:pPr>
                      <a:r>
                        <a:rPr lang="en-US" sz="1500">
                          <a:effectLst/>
                        </a:rPr>
                        <a:t>Reading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a:txBody>
                    <a:bodyPr/>
                    <a:lstStyle/>
                    <a:p>
                      <a:pPr marL="0" marR="0" algn="ctr">
                        <a:lnSpc>
                          <a:spcPct val="107000"/>
                        </a:lnSpc>
                        <a:spcBef>
                          <a:spcPts val="0"/>
                        </a:spcBef>
                        <a:spcAft>
                          <a:spcPts val="0"/>
                        </a:spcAft>
                      </a:pPr>
                      <a:r>
                        <a:rPr lang="en-US" sz="1500">
                          <a:effectLst/>
                        </a:rPr>
                        <a:t>Math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extLst>
                  <a:ext uri="{0D108BD9-81ED-4DB2-BD59-A6C34878D82A}">
                    <a16:rowId xmlns:a16="http://schemas.microsoft.com/office/drawing/2014/main" val="3081721022"/>
                  </a:ext>
                </a:extLst>
              </a:tr>
              <a:tr h="230966">
                <a:tc>
                  <a:txBody>
                    <a:bodyPr/>
                    <a:lstStyle/>
                    <a:p>
                      <a:pPr marL="0" marR="0">
                        <a:lnSpc>
                          <a:spcPct val="107000"/>
                        </a:lnSpc>
                        <a:spcBef>
                          <a:spcPts val="0"/>
                        </a:spcBef>
                        <a:spcAft>
                          <a:spcPts val="0"/>
                        </a:spcAft>
                      </a:pPr>
                      <a:r>
                        <a:rPr lang="en-US" sz="1500">
                          <a:effectLst/>
                        </a:rPr>
                        <a:t>ACT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a:txBody>
                    <a:bodyPr/>
                    <a:lstStyle/>
                    <a:p>
                      <a:pPr marL="0" marR="0" algn="ctr">
                        <a:lnSpc>
                          <a:spcPct val="107000"/>
                        </a:lnSpc>
                        <a:spcBef>
                          <a:spcPts val="0"/>
                        </a:spcBef>
                        <a:spcAft>
                          <a:spcPts val="0"/>
                        </a:spcAft>
                      </a:pPr>
                      <a:r>
                        <a:rPr lang="en-US" sz="1500">
                          <a:effectLst/>
                        </a:rPr>
                        <a:t>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a:txBody>
                    <a:bodyPr/>
                    <a:lstStyle/>
                    <a:p>
                      <a:pPr marL="0" marR="0" algn="ctr">
                        <a:lnSpc>
                          <a:spcPct val="107000"/>
                        </a:lnSpc>
                        <a:spcBef>
                          <a:spcPts val="0"/>
                        </a:spcBef>
                        <a:spcAft>
                          <a:spcPts val="0"/>
                        </a:spcAft>
                      </a:pPr>
                      <a:r>
                        <a:rPr lang="en-US" sz="1500">
                          <a:effectLst/>
                        </a:rPr>
                        <a:t>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a:txBody>
                    <a:bodyPr/>
                    <a:lstStyle/>
                    <a:p>
                      <a:pPr marL="0" marR="0" algn="ctr">
                        <a:lnSpc>
                          <a:spcPct val="107000"/>
                        </a:lnSpc>
                        <a:spcBef>
                          <a:spcPts val="0"/>
                        </a:spcBef>
                        <a:spcAft>
                          <a:spcPts val="0"/>
                        </a:spcAft>
                      </a:pPr>
                      <a:r>
                        <a:rPr lang="en-US" sz="1500">
                          <a:effectLst/>
                        </a:rPr>
                        <a:t>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extLst>
                  <a:ext uri="{0D108BD9-81ED-4DB2-BD59-A6C34878D82A}">
                    <a16:rowId xmlns:a16="http://schemas.microsoft.com/office/drawing/2014/main" val="2480494968"/>
                  </a:ext>
                </a:extLst>
              </a:tr>
              <a:tr h="230966">
                <a:tc>
                  <a:txBody>
                    <a:bodyPr/>
                    <a:lstStyle/>
                    <a:p>
                      <a:pPr marL="0" marR="0">
                        <a:lnSpc>
                          <a:spcPct val="107000"/>
                        </a:lnSpc>
                        <a:spcBef>
                          <a:spcPts val="0"/>
                        </a:spcBef>
                        <a:spcAft>
                          <a:spcPts val="0"/>
                        </a:spcAft>
                      </a:pPr>
                      <a:r>
                        <a:rPr lang="en-US" sz="1500">
                          <a:effectLst/>
                        </a:rPr>
                        <a:t>Accuplacer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a:txBody>
                    <a:bodyPr/>
                    <a:lstStyle/>
                    <a:p>
                      <a:pPr marL="0" marR="0" algn="ctr">
                        <a:lnSpc>
                          <a:spcPct val="107000"/>
                        </a:lnSpc>
                        <a:spcBef>
                          <a:spcPts val="0"/>
                        </a:spcBef>
                        <a:spcAft>
                          <a:spcPts val="0"/>
                        </a:spcAft>
                      </a:pPr>
                      <a:r>
                        <a:rPr lang="en-US" sz="1500">
                          <a:effectLst/>
                        </a:rPr>
                        <a:t>250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a:txBody>
                    <a:bodyPr/>
                    <a:lstStyle/>
                    <a:p>
                      <a:pPr marL="0" marR="0" algn="ctr">
                        <a:lnSpc>
                          <a:spcPct val="107000"/>
                        </a:lnSpc>
                        <a:spcBef>
                          <a:spcPts val="0"/>
                        </a:spcBef>
                        <a:spcAft>
                          <a:spcPts val="0"/>
                        </a:spcAft>
                      </a:pPr>
                      <a:r>
                        <a:rPr lang="en-US" sz="1500">
                          <a:effectLst/>
                        </a:rPr>
                        <a:t>250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a:txBody>
                    <a:bodyPr/>
                    <a:lstStyle/>
                    <a:p>
                      <a:pPr marL="0" marR="0" algn="ctr">
                        <a:lnSpc>
                          <a:spcPct val="107000"/>
                        </a:lnSpc>
                        <a:spcBef>
                          <a:spcPts val="0"/>
                        </a:spcBef>
                        <a:spcAft>
                          <a:spcPts val="0"/>
                        </a:spcAft>
                      </a:pPr>
                      <a:r>
                        <a:rPr lang="en-US" sz="1500" dirty="0">
                          <a:effectLst/>
                        </a:rPr>
                        <a:t>250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extLst>
                  <a:ext uri="{0D108BD9-81ED-4DB2-BD59-A6C34878D82A}">
                    <a16:rowId xmlns:a16="http://schemas.microsoft.com/office/drawing/2014/main" val="4097273409"/>
                  </a:ext>
                </a:extLst>
              </a:tr>
              <a:tr h="352128">
                <a:tc>
                  <a:txBody>
                    <a:bodyPr/>
                    <a:lstStyle/>
                    <a:p>
                      <a:pPr marL="0" marR="0">
                        <a:lnSpc>
                          <a:spcPct val="107000"/>
                        </a:lnSpc>
                        <a:spcBef>
                          <a:spcPts val="0"/>
                        </a:spcBef>
                        <a:spcAft>
                          <a:spcPts val="0"/>
                        </a:spcAft>
                      </a:pPr>
                      <a:r>
                        <a:rPr lang="en-US" sz="1500">
                          <a:effectLst/>
                        </a:rPr>
                        <a:t>Cumulative GPA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2387" marR="92387" marT="0" marB="0"/>
                </a:tc>
                <a:tc gridSpan="3">
                  <a:txBody>
                    <a:bodyPr/>
                    <a:lstStyle/>
                    <a:p>
                      <a:pPr marL="0" marR="0" algn="ctr">
                        <a:lnSpc>
                          <a:spcPct val="107000"/>
                        </a:lnSpc>
                        <a:spcBef>
                          <a:spcPts val="0"/>
                        </a:spcBef>
                        <a:spcAft>
                          <a:spcPts val="0"/>
                        </a:spcAft>
                      </a:pPr>
                      <a:r>
                        <a:rPr lang="en-US" sz="1500" dirty="0">
                          <a:effectLst/>
                        </a:rPr>
                        <a:t>3.6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83664" marR="83664" marT="41832" marB="41832"/>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9712617"/>
                  </a:ext>
                </a:extLst>
              </a:tr>
            </a:tbl>
          </a:graphicData>
        </a:graphic>
      </p:graphicFrame>
      <p:sp>
        <p:nvSpPr>
          <p:cNvPr id="2" name="TextBox 1">
            <a:extLst>
              <a:ext uri="{FF2B5EF4-FFF2-40B4-BE49-F238E27FC236}">
                <a16:creationId xmlns:a16="http://schemas.microsoft.com/office/drawing/2014/main" id="{F9444198-2936-4FA8-B396-F5CA6A6015DA}"/>
              </a:ext>
            </a:extLst>
          </p:cNvPr>
          <p:cNvSpPr txBox="1"/>
          <p:nvPr/>
        </p:nvSpPr>
        <p:spPr>
          <a:xfrm rot="1628767">
            <a:off x="7622032" y="4298436"/>
            <a:ext cx="4071202" cy="1077218"/>
          </a:xfrm>
          <a:prstGeom prst="rect">
            <a:avLst/>
          </a:prstGeom>
          <a:solidFill>
            <a:srgbClr val="FF0000"/>
          </a:solidFill>
        </p:spPr>
        <p:txBody>
          <a:bodyPr wrap="square" rtlCol="0">
            <a:spAutoFit/>
          </a:bodyPr>
          <a:lstStyle/>
          <a:p>
            <a:pPr algn="ctr"/>
            <a:r>
              <a:rPr lang="en-US" sz="3200" b="1" dirty="0">
                <a:solidFill>
                  <a:schemeClr val="bg1"/>
                </a:solidFill>
                <a:highlight>
                  <a:srgbClr val="FF0000"/>
                </a:highlight>
              </a:rPr>
              <a:t>Priority Registration Deadline is May 31</a:t>
            </a:r>
          </a:p>
        </p:txBody>
      </p:sp>
    </p:spTree>
    <p:extLst>
      <p:ext uri="{BB962C8B-B14F-4D97-AF65-F5344CB8AC3E}">
        <p14:creationId xmlns:p14="http://schemas.microsoft.com/office/powerpoint/2010/main" val="36498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2570032" y="2167666"/>
            <a:ext cx="7051935" cy="4690334"/>
          </a:xfrm>
          <a:prstGeom prst="rect">
            <a:avLst/>
          </a:prstGeom>
        </p:spPr>
      </p:pic>
      <p:pic>
        <p:nvPicPr>
          <p:cNvPr id="7" name="Picture 6" descr="Icon&#10;&#10;Description automatically generated">
            <a:extLst>
              <a:ext uri="{FF2B5EF4-FFF2-40B4-BE49-F238E27FC236}">
                <a16:creationId xmlns:a16="http://schemas.microsoft.com/office/drawing/2014/main" id="{B0921E11-1F9D-3345-956B-2070DC898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039" y="305076"/>
            <a:ext cx="1981200" cy="1079500"/>
          </a:xfrm>
          <a:prstGeom prst="rect">
            <a:avLst/>
          </a:prstGeom>
        </p:spPr>
      </p:pic>
    </p:spTree>
    <p:extLst>
      <p:ext uri="{BB962C8B-B14F-4D97-AF65-F5344CB8AC3E}">
        <p14:creationId xmlns:p14="http://schemas.microsoft.com/office/powerpoint/2010/main" val="388508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E0C37383-6131-EA4E-ABB5-0EFA5F61B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3309" y="305904"/>
            <a:ext cx="3543300" cy="1117600"/>
          </a:xfrm>
          <a:prstGeom prst="rect">
            <a:avLst/>
          </a:prstGeom>
        </p:spPr>
      </p:pic>
      <p:sp>
        <p:nvSpPr>
          <p:cNvPr id="8" name="TextBox 7">
            <a:extLst>
              <a:ext uri="{FF2B5EF4-FFF2-40B4-BE49-F238E27FC236}">
                <a16:creationId xmlns:a16="http://schemas.microsoft.com/office/drawing/2014/main" id="{73E0181A-E556-4D4F-AD95-BE1D4FF7D510}"/>
              </a:ext>
            </a:extLst>
          </p:cNvPr>
          <p:cNvSpPr txBox="1"/>
          <p:nvPr/>
        </p:nvSpPr>
        <p:spPr>
          <a:xfrm>
            <a:off x="556591" y="3806687"/>
            <a:ext cx="2912166" cy="1477328"/>
          </a:xfrm>
          <a:prstGeom prst="rect">
            <a:avLst/>
          </a:prstGeom>
          <a:noFill/>
        </p:spPr>
        <p:txBody>
          <a:bodyPr wrap="square" rtlCol="0">
            <a:spAutoFit/>
          </a:bodyPr>
          <a:lstStyle/>
          <a:p>
            <a:pPr algn="ctr"/>
            <a:r>
              <a:rPr lang="en-US" dirty="0"/>
              <a:t>Students are responsible for cost of course textbooks and course material. The cost of books varies by course. </a:t>
            </a:r>
          </a:p>
          <a:p>
            <a:pPr algn="ctr"/>
            <a:endParaRPr lang="en-US" dirty="0"/>
          </a:p>
        </p:txBody>
      </p:sp>
      <p:sp>
        <p:nvSpPr>
          <p:cNvPr id="9" name="TextBox 8">
            <a:extLst>
              <a:ext uri="{FF2B5EF4-FFF2-40B4-BE49-F238E27FC236}">
                <a16:creationId xmlns:a16="http://schemas.microsoft.com/office/drawing/2014/main" id="{43A266A9-D5C9-C647-B7D9-127D80358782}"/>
              </a:ext>
            </a:extLst>
          </p:cNvPr>
          <p:cNvSpPr txBox="1"/>
          <p:nvPr/>
        </p:nvSpPr>
        <p:spPr>
          <a:xfrm>
            <a:off x="4069755" y="3806687"/>
            <a:ext cx="4050408" cy="2308324"/>
          </a:xfrm>
          <a:prstGeom prst="rect">
            <a:avLst/>
          </a:prstGeom>
          <a:noFill/>
        </p:spPr>
        <p:txBody>
          <a:bodyPr wrap="square" rtlCol="0">
            <a:spAutoFit/>
          </a:bodyPr>
          <a:lstStyle/>
          <a:p>
            <a:pPr algn="ctr"/>
            <a:r>
              <a:rPr lang="en-US" dirty="0"/>
              <a:t>Some courses may have an </a:t>
            </a:r>
            <a:r>
              <a:rPr lang="en-US" dirty="0" err="1"/>
              <a:t>IncludeEd</a:t>
            </a:r>
            <a:r>
              <a:rPr lang="en-US" dirty="0"/>
              <a:t> (eBooks) fee automatically added to the student’s billing account. The students have the option to purchase a hardcopy of the book for a discounted rate through Follett. Student has the option to Opt-out. Important to check with your instructor regarding required textbook.</a:t>
            </a:r>
          </a:p>
        </p:txBody>
      </p:sp>
      <p:sp>
        <p:nvSpPr>
          <p:cNvPr id="10" name="TextBox 9">
            <a:extLst>
              <a:ext uri="{FF2B5EF4-FFF2-40B4-BE49-F238E27FC236}">
                <a16:creationId xmlns:a16="http://schemas.microsoft.com/office/drawing/2014/main" id="{B3C16302-7727-154E-8C13-3CC994CF0775}"/>
              </a:ext>
            </a:extLst>
          </p:cNvPr>
          <p:cNvSpPr txBox="1"/>
          <p:nvPr/>
        </p:nvSpPr>
        <p:spPr>
          <a:xfrm>
            <a:off x="8582227" y="3806687"/>
            <a:ext cx="2912166" cy="646331"/>
          </a:xfrm>
          <a:prstGeom prst="rect">
            <a:avLst/>
          </a:prstGeom>
          <a:noFill/>
        </p:spPr>
        <p:txBody>
          <a:bodyPr wrap="square" rtlCol="0">
            <a:spAutoFit/>
          </a:bodyPr>
          <a:lstStyle/>
          <a:p>
            <a:pPr algn="ctr"/>
            <a:r>
              <a:rPr lang="en-US" dirty="0"/>
              <a:t>Pricing ranges from $20-$100 per textbook</a:t>
            </a:r>
          </a:p>
        </p:txBody>
      </p:sp>
      <p:pic>
        <p:nvPicPr>
          <p:cNvPr id="12" name="Picture 11" descr="Icon&#10;&#10;Description automatically generated">
            <a:extLst>
              <a:ext uri="{FF2B5EF4-FFF2-40B4-BE49-F238E27FC236}">
                <a16:creationId xmlns:a16="http://schemas.microsoft.com/office/drawing/2014/main" id="{B527A8AF-11C7-C844-B27B-52AC66249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157" y="2591904"/>
            <a:ext cx="1117600" cy="1117600"/>
          </a:xfrm>
          <a:prstGeom prst="rect">
            <a:avLst/>
          </a:prstGeom>
        </p:spPr>
      </p:pic>
      <p:pic>
        <p:nvPicPr>
          <p:cNvPr id="15" name="Picture 14" descr="Icon&#10;&#10;Description automatically generated">
            <a:extLst>
              <a:ext uri="{FF2B5EF4-FFF2-40B4-BE49-F238E27FC236}">
                <a16:creationId xmlns:a16="http://schemas.microsoft.com/office/drawing/2014/main" id="{2D6D3BC4-BFD5-C049-A38D-6FBF3D6BE3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159" y="2591904"/>
            <a:ext cx="1117600" cy="1117600"/>
          </a:xfrm>
          <a:prstGeom prst="rect">
            <a:avLst/>
          </a:prstGeom>
        </p:spPr>
      </p:pic>
      <p:pic>
        <p:nvPicPr>
          <p:cNvPr id="17" name="Picture 16" descr="Icon&#10;&#10;Description automatically generated">
            <a:extLst>
              <a:ext uri="{FF2B5EF4-FFF2-40B4-BE49-F238E27FC236}">
                <a16:creationId xmlns:a16="http://schemas.microsoft.com/office/drawing/2014/main" id="{D17401DC-B790-B746-AE17-48872828CC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3522" y="2591904"/>
            <a:ext cx="1117600" cy="1117600"/>
          </a:xfrm>
          <a:prstGeom prst="rect">
            <a:avLst/>
          </a:prstGeom>
        </p:spPr>
      </p:pic>
    </p:spTree>
    <p:extLst>
      <p:ext uri="{BB962C8B-B14F-4D97-AF65-F5344CB8AC3E}">
        <p14:creationId xmlns:p14="http://schemas.microsoft.com/office/powerpoint/2010/main" val="380493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4352" y="2380223"/>
            <a:ext cx="9784080" cy="4206240"/>
          </a:xfrm>
        </p:spPr>
        <p:txBody>
          <a:bodyPr vert="horz" lIns="91440" tIns="45720" rIns="91440" bIns="45720" rtlCol="0" anchor="t">
            <a:normAutofit fontScale="92500"/>
          </a:bodyPr>
          <a:lstStyle/>
          <a:p>
            <a:pPr marL="0" indent="0">
              <a:buNone/>
            </a:pPr>
            <a:r>
              <a:rPr lang="en-US" dirty="0"/>
              <a:t>Dual enrollment students are eligible for the Tennessee Dual Enrollment Grant. To be eligible for a Dual Enrollment Grant for any semester beyond the first semester of receipt, the student must continue to meet all eligibility requirements for the grant and must achieve a cumulative grade-point average (GPA) of 2.75 for all postsecondary courses</a:t>
            </a:r>
          </a:p>
          <a:p>
            <a:pPr marL="0" indent="0">
              <a:buNone/>
            </a:pPr>
            <a:endParaRPr lang="en-US" dirty="0"/>
          </a:p>
          <a:p>
            <a:pPr marL="0" indent="0">
              <a:buNone/>
            </a:pPr>
            <a:r>
              <a:rPr lang="en-US" dirty="0"/>
              <a:t>Dual Enrollment Grant = 2 FREE Classes</a:t>
            </a:r>
          </a:p>
          <a:p>
            <a:pPr marL="0" indent="0">
              <a:buNone/>
            </a:pPr>
            <a:endParaRPr lang="en-US" dirty="0"/>
          </a:p>
          <a:p>
            <a:pPr marL="0" indent="0">
              <a:buNone/>
            </a:pPr>
            <a:r>
              <a:rPr lang="en-US" dirty="0"/>
              <a:t>Grant covers a maximum of 2 courses per semester </a:t>
            </a:r>
          </a:p>
          <a:p>
            <a:pPr marL="0" indent="0">
              <a:buNone/>
            </a:pPr>
            <a:endParaRPr lang="en-US" dirty="0"/>
          </a:p>
          <a:p>
            <a:pPr marL="0" indent="0">
              <a:buNone/>
            </a:pPr>
            <a:r>
              <a:rPr lang="en-US">
                <a:ea typeface="+mn-lt"/>
                <a:cs typeface="+mn-lt"/>
              </a:rPr>
              <a:t>Starting with their 5</a:t>
            </a:r>
            <a:r>
              <a:rPr lang="en-US" baseline="30000">
                <a:ea typeface="+mn-lt"/>
                <a:cs typeface="+mn-lt"/>
              </a:rPr>
              <a:t>th</a:t>
            </a:r>
            <a:r>
              <a:rPr lang="en-US">
                <a:ea typeface="+mn-lt"/>
                <a:cs typeface="+mn-lt"/>
              </a:rPr>
              <a:t> course, students have the option to deduct from their HOPE Scholarship.  </a:t>
            </a:r>
          </a:p>
          <a:p>
            <a:endParaRPr lang="en-US" dirty="0"/>
          </a:p>
        </p:txBody>
      </p:sp>
      <p:pic>
        <p:nvPicPr>
          <p:cNvPr id="7" name="Picture 6" descr="A close up of a sign&#10;&#10;Description automatically generated">
            <a:extLst>
              <a:ext uri="{FF2B5EF4-FFF2-40B4-BE49-F238E27FC236}">
                <a16:creationId xmlns:a16="http://schemas.microsoft.com/office/drawing/2014/main" id="{D413C25C-31C2-DA48-94F5-82BA79295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2170" y="386245"/>
            <a:ext cx="8509000" cy="1155700"/>
          </a:xfrm>
          <a:prstGeom prst="rect">
            <a:avLst/>
          </a:prstGeom>
        </p:spPr>
      </p:pic>
      <p:pic>
        <p:nvPicPr>
          <p:cNvPr id="8" name="Picture 7" descr="Icon&#10;&#10;Description automatically generated">
            <a:extLst>
              <a:ext uri="{FF2B5EF4-FFF2-40B4-BE49-F238E27FC236}">
                <a16:creationId xmlns:a16="http://schemas.microsoft.com/office/drawing/2014/main" id="{6FA7FA67-1E90-E54A-9896-8545EB057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908" y="2380223"/>
            <a:ext cx="752591" cy="752591"/>
          </a:xfrm>
          <a:prstGeom prst="rect">
            <a:avLst/>
          </a:prstGeom>
        </p:spPr>
      </p:pic>
      <p:pic>
        <p:nvPicPr>
          <p:cNvPr id="12" name="Picture 11" descr="Icon&#10;&#10;Description automatically generated">
            <a:extLst>
              <a:ext uri="{FF2B5EF4-FFF2-40B4-BE49-F238E27FC236}">
                <a16:creationId xmlns:a16="http://schemas.microsoft.com/office/drawing/2014/main" id="{118EE74E-E374-8D47-8EBD-37F580F88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908" y="3852407"/>
            <a:ext cx="752591" cy="752591"/>
          </a:xfrm>
          <a:prstGeom prst="rect">
            <a:avLst/>
          </a:prstGeom>
        </p:spPr>
      </p:pic>
      <p:pic>
        <p:nvPicPr>
          <p:cNvPr id="13" name="Picture 12" descr="Icon&#10;&#10;Description automatically generated">
            <a:extLst>
              <a:ext uri="{FF2B5EF4-FFF2-40B4-BE49-F238E27FC236}">
                <a16:creationId xmlns:a16="http://schemas.microsoft.com/office/drawing/2014/main" id="{F3AFB7A6-D7FE-4348-8591-CD77BE48F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908" y="4775951"/>
            <a:ext cx="752591" cy="752591"/>
          </a:xfrm>
          <a:prstGeom prst="rect">
            <a:avLst/>
          </a:prstGeom>
        </p:spPr>
      </p:pic>
      <p:pic>
        <p:nvPicPr>
          <p:cNvPr id="14" name="Picture 13" descr="Icon&#10;&#10;Description automatically generated">
            <a:extLst>
              <a:ext uri="{FF2B5EF4-FFF2-40B4-BE49-F238E27FC236}">
                <a16:creationId xmlns:a16="http://schemas.microsoft.com/office/drawing/2014/main" id="{30FA2975-73F4-7345-980C-99AD3022B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908" y="5827511"/>
            <a:ext cx="752591" cy="752591"/>
          </a:xfrm>
          <a:prstGeom prst="rect">
            <a:avLst/>
          </a:prstGeom>
        </p:spPr>
      </p:pic>
    </p:spTree>
    <p:extLst>
      <p:ext uri="{BB962C8B-B14F-4D97-AF65-F5344CB8AC3E}">
        <p14:creationId xmlns:p14="http://schemas.microsoft.com/office/powerpoint/2010/main" val="319675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3008000"/>
              </p:ext>
            </p:extLst>
          </p:nvPr>
        </p:nvGraphicFramePr>
        <p:xfrm>
          <a:off x="2531936" y="2826358"/>
          <a:ext cx="7358173" cy="2954133"/>
        </p:xfrm>
        <a:graphic>
          <a:graphicData uri="http://schemas.openxmlformats.org/drawingml/2006/table">
            <a:tbl>
              <a:tblPr firstRow="1" firstCol="1" bandRow="1">
                <a:tableStyleId>{5C22544A-7EE6-4342-B048-85BDC9FD1C3A}</a:tableStyleId>
              </a:tblPr>
              <a:tblGrid>
                <a:gridCol w="2623087">
                  <a:extLst>
                    <a:ext uri="{9D8B030D-6E8A-4147-A177-3AD203B41FA5}">
                      <a16:colId xmlns:a16="http://schemas.microsoft.com/office/drawing/2014/main" val="20000"/>
                    </a:ext>
                  </a:extLst>
                </a:gridCol>
                <a:gridCol w="2195614">
                  <a:extLst>
                    <a:ext uri="{9D8B030D-6E8A-4147-A177-3AD203B41FA5}">
                      <a16:colId xmlns:a16="http://schemas.microsoft.com/office/drawing/2014/main" val="20001"/>
                    </a:ext>
                  </a:extLst>
                </a:gridCol>
                <a:gridCol w="2539472">
                  <a:extLst>
                    <a:ext uri="{9D8B030D-6E8A-4147-A177-3AD203B41FA5}">
                      <a16:colId xmlns:a16="http://schemas.microsoft.com/office/drawing/2014/main" val="20003"/>
                    </a:ext>
                  </a:extLst>
                </a:gridCol>
              </a:tblGrid>
              <a:tr h="549088">
                <a:tc>
                  <a:txBody>
                    <a:bodyPr/>
                    <a:lstStyle/>
                    <a:p>
                      <a:pPr marL="0" marR="0" algn="ctr">
                        <a:lnSpc>
                          <a:spcPct val="107000"/>
                        </a:lnSpc>
                        <a:spcBef>
                          <a:spcPts val="0"/>
                        </a:spcBef>
                        <a:spcAft>
                          <a:spcPts val="0"/>
                        </a:spcAft>
                      </a:pPr>
                      <a:r>
                        <a:rPr lang="en-US" sz="1200" dirty="0">
                          <a:effectLst/>
                        </a:rPr>
                        <a:t>Grant-Funded Course Number</a:t>
                      </a:r>
                      <a:endParaRPr lang="en-US" sz="1100">
                        <a:effectLst/>
                        <a:latin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200" dirty="0">
                          <a:effectLst/>
                        </a:rPr>
                        <a:t>Dual Enrollment Grant</a:t>
                      </a:r>
                      <a:endParaRPr lang="en-US" sz="1100">
                        <a:effectLst/>
                        <a:latin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200" dirty="0">
                          <a:effectLst/>
                        </a:rPr>
                        <a:t>Course Fees Paid by the Student</a:t>
                      </a:r>
                      <a:endParaRPr lang="en-US" sz="1100">
                        <a:effectLst/>
                        <a:latin typeface="Calibri"/>
                        <a:cs typeface="Times New Roman"/>
                      </a:endParaRPr>
                    </a:p>
                  </a:txBody>
                  <a:tcPr marL="68580" marR="68580" marT="0" marB="0" anchor="ctr"/>
                </a:tc>
                <a:extLst>
                  <a:ext uri="{0D108BD9-81ED-4DB2-BD59-A6C34878D82A}">
                    <a16:rowId xmlns:a16="http://schemas.microsoft.com/office/drawing/2014/main" val="10000"/>
                  </a:ext>
                </a:extLst>
              </a:tr>
              <a:tr h="274821">
                <a:tc>
                  <a:txBody>
                    <a:bodyPr/>
                    <a:lstStyle/>
                    <a:p>
                      <a:pPr marL="0" marR="0" algn="ctr">
                        <a:lnSpc>
                          <a:spcPct val="107000"/>
                        </a:lnSpc>
                        <a:spcBef>
                          <a:spcPts val="0"/>
                        </a:spcBef>
                        <a:spcAft>
                          <a:spcPts val="0"/>
                        </a:spcAft>
                      </a:pPr>
                      <a:r>
                        <a:rPr lang="en-US" sz="1200" dirty="0">
                          <a:effectLst/>
                        </a:rPr>
                        <a:t>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Up to $500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 $0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74821">
                <a:tc>
                  <a:txBody>
                    <a:bodyPr/>
                    <a:lstStyle/>
                    <a:p>
                      <a:pPr marL="0" marR="0" algn="ctr">
                        <a:lnSpc>
                          <a:spcPct val="107000"/>
                        </a:lnSpc>
                        <a:spcBef>
                          <a:spcPts val="0"/>
                        </a:spcBef>
                        <a:spcAft>
                          <a:spcPts val="0"/>
                        </a:spcAft>
                      </a:pPr>
                      <a:r>
                        <a:rPr lang="en-US" sz="1200" dirty="0">
                          <a:effectLst/>
                        </a:rPr>
                        <a:t>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Up to $500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 $0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7735">
                <a:tc>
                  <a:txBody>
                    <a:bodyPr/>
                    <a:lstStyle/>
                    <a:p>
                      <a:pPr marL="0" marR="0" algn="ctr">
                        <a:lnSpc>
                          <a:spcPct val="107000"/>
                        </a:lnSpc>
                        <a:spcBef>
                          <a:spcPts val="0"/>
                        </a:spcBef>
                        <a:spcAft>
                          <a:spcPts val="0"/>
                        </a:spcAft>
                      </a:pPr>
                      <a:r>
                        <a:rPr lang="en-US" sz="1200" dirty="0">
                          <a:effectLst/>
                        </a:rPr>
                        <a:t>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Up to $200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course=$298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01705">
                <a:tc>
                  <a:txBody>
                    <a:bodyPr/>
                    <a:lstStyle/>
                    <a:p>
                      <a:pPr marL="0" marR="0" algn="ctr">
                        <a:lnSpc>
                          <a:spcPct val="107000"/>
                        </a:lnSpc>
                        <a:spcBef>
                          <a:spcPts val="0"/>
                        </a:spcBef>
                        <a:spcAft>
                          <a:spcPts val="0"/>
                        </a:spcAft>
                      </a:pPr>
                      <a:r>
                        <a:rPr lang="en-US" sz="1200" dirty="0">
                          <a:effectLst/>
                        </a:rPr>
                        <a:t>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course=$498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74821">
                <a:tc>
                  <a:txBody>
                    <a:bodyPr/>
                    <a:lstStyle/>
                    <a:p>
                      <a:pPr marL="0" marR="0" algn="ctr">
                        <a:lnSpc>
                          <a:spcPct val="107000"/>
                        </a:lnSpc>
                        <a:spcBef>
                          <a:spcPts val="0"/>
                        </a:spcBef>
                        <a:spcAft>
                          <a:spcPts val="0"/>
                        </a:spcAft>
                      </a:pPr>
                      <a:r>
                        <a:rPr lang="en-US" sz="1200" dirty="0">
                          <a:effectLst/>
                        </a:rPr>
                        <a:t>5 (Deducts from HOPE)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Up to $300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course=$198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74821">
                <a:tc>
                  <a:txBody>
                    <a:bodyPr/>
                    <a:lstStyle/>
                    <a:p>
                      <a:pPr marL="0" marR="0" algn="ctr">
                        <a:lnSpc>
                          <a:spcPct val="107000"/>
                        </a:lnSpc>
                        <a:spcBef>
                          <a:spcPts val="0"/>
                        </a:spcBef>
                        <a:spcAft>
                          <a:spcPts val="0"/>
                        </a:spcAft>
                      </a:pPr>
                      <a:r>
                        <a:rPr lang="en-US" sz="1200" dirty="0">
                          <a:effectLst/>
                        </a:rPr>
                        <a:t>6 (Deducts from HOPE)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Up to $300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course=$198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4821">
                <a:tc>
                  <a:txBody>
                    <a:bodyPr/>
                    <a:lstStyle/>
                    <a:p>
                      <a:pPr marL="0" marR="0" algn="ctr">
                        <a:lnSpc>
                          <a:spcPct val="107000"/>
                        </a:lnSpc>
                        <a:spcBef>
                          <a:spcPts val="0"/>
                        </a:spcBef>
                        <a:spcAft>
                          <a:spcPts val="0"/>
                        </a:spcAft>
                      </a:pPr>
                      <a:r>
                        <a:rPr lang="en-US" sz="1200" dirty="0">
                          <a:effectLst/>
                        </a:rPr>
                        <a:t>7 (Deducts from HOPE)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Up to $300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course=$198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190500">
                <a:tc>
                  <a:txBody>
                    <a:bodyPr/>
                    <a:lstStyle/>
                    <a:p>
                      <a:pPr marL="0" marR="0" algn="ctr">
                        <a:lnSpc>
                          <a:spcPct val="107000"/>
                        </a:lnSpc>
                        <a:spcBef>
                          <a:spcPts val="0"/>
                        </a:spcBef>
                        <a:spcAft>
                          <a:spcPts val="0"/>
                        </a:spcAft>
                      </a:pPr>
                      <a:r>
                        <a:rPr lang="en-US" sz="1200" dirty="0">
                          <a:effectLst/>
                        </a:rPr>
                        <a:t>8 (Deducts from HOPE)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Up to $300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course=$198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90500">
                <a:tc>
                  <a:txBody>
                    <a:bodyPr/>
                    <a:lstStyle/>
                    <a:p>
                      <a:pPr marL="0" marR="0" algn="ctr">
                        <a:lnSpc>
                          <a:spcPct val="107000"/>
                        </a:lnSpc>
                        <a:spcBef>
                          <a:spcPts val="0"/>
                        </a:spcBef>
                        <a:spcAft>
                          <a:spcPts val="0"/>
                        </a:spcAft>
                      </a:pPr>
                      <a:r>
                        <a:rPr lang="en-US" sz="1200" dirty="0">
                          <a:effectLst/>
                        </a:rPr>
                        <a:t>9 (Deducts from HOPE)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Up to $300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course=$198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8031375"/>
                  </a:ext>
                </a:extLst>
              </a:tr>
              <a:tr h="190500">
                <a:tc>
                  <a:txBody>
                    <a:bodyPr/>
                    <a:lstStyle/>
                    <a:p>
                      <a:pPr marL="0" marR="0" algn="ctr">
                        <a:lnSpc>
                          <a:spcPct val="107000"/>
                        </a:lnSpc>
                        <a:spcBef>
                          <a:spcPts val="0"/>
                        </a:spcBef>
                        <a:spcAft>
                          <a:spcPts val="0"/>
                        </a:spcAft>
                      </a:pPr>
                      <a:r>
                        <a:rPr lang="en-US" sz="1200" dirty="0">
                          <a:effectLst/>
                        </a:rPr>
                        <a:t>10 (Deducts from HOPE)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Up to $300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3-hour course=$198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8863429"/>
                  </a:ext>
                </a:extLst>
              </a:tr>
            </a:tbl>
          </a:graphicData>
        </a:graphic>
      </p:graphicFrame>
      <p:pic>
        <p:nvPicPr>
          <p:cNvPr id="7" name="Picture 6">
            <a:extLst>
              <a:ext uri="{FF2B5EF4-FFF2-40B4-BE49-F238E27FC236}">
                <a16:creationId xmlns:a16="http://schemas.microsoft.com/office/drawing/2014/main" id="{25EC8B82-1A41-1A45-A395-C25BA6AFC0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81" y="321365"/>
            <a:ext cx="8801100" cy="1066800"/>
          </a:xfrm>
          <a:prstGeom prst="rect">
            <a:avLst/>
          </a:prstGeom>
        </p:spPr>
      </p:pic>
    </p:spTree>
    <p:extLst>
      <p:ext uri="{BB962C8B-B14F-4D97-AF65-F5344CB8AC3E}">
        <p14:creationId xmlns:p14="http://schemas.microsoft.com/office/powerpoint/2010/main" val="3399926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F9F6C48B80CC439318052D138094C6" ma:contentTypeVersion="8" ma:contentTypeDescription="Create a new document." ma:contentTypeScope="" ma:versionID="ff0150467189dc3ae97d7447a895d829">
  <xsd:schema xmlns:xsd="http://www.w3.org/2001/XMLSchema" xmlns:xs="http://www.w3.org/2001/XMLSchema" xmlns:p="http://schemas.microsoft.com/office/2006/metadata/properties" xmlns:ns3="1440f476-0605-4e88-9a79-63f78d8feaeb" xmlns:ns4="610acf5c-a799-4e56-9de8-b0a241299d6d" targetNamespace="http://schemas.microsoft.com/office/2006/metadata/properties" ma:root="true" ma:fieldsID="7e01171052c1fe8d026918860196a45e" ns3:_="" ns4:_="">
    <xsd:import namespace="1440f476-0605-4e88-9a79-63f78d8feaeb"/>
    <xsd:import namespace="610acf5c-a799-4e56-9de8-b0a241299d6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0f476-0605-4e88-9a79-63f78d8fea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0acf5c-a799-4e56-9de8-b0a241299d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DB13AD-502A-417E-A865-624CB7605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40f476-0605-4e88-9a79-63f78d8feaeb"/>
    <ds:schemaRef ds:uri="610acf5c-a799-4e56-9de8-b0a241299d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06B8C8-1C4A-41DF-9FA7-581A9C1E786D}">
  <ds:schemaRefs>
    <ds:schemaRef ds:uri="http://www.w3.org/XML/1998/namespace"/>
    <ds:schemaRef ds:uri="http://purl.org/dc/elements/1.1/"/>
    <ds:schemaRef ds:uri="1440f476-0605-4e88-9a79-63f78d8feaeb"/>
    <ds:schemaRef ds:uri="610acf5c-a799-4e56-9de8-b0a241299d6d"/>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971B0F2-C0A1-4A36-9868-3BEBF33523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734</TotalTime>
  <Words>1093</Words>
  <Application>Microsoft Office PowerPoint</Application>
  <PresentationFormat>Widescreen</PresentationFormat>
  <Paragraphs>143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 appendix a in handbook)</vt:lpstr>
      <vt:lpstr>PowerPoint Presentation</vt:lpstr>
      <vt:lpstr>PowerPoint Presentation</vt:lpstr>
    </vt:vector>
  </TitlesOfParts>
  <Company>Volunteer State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 State dual ENROLLMENT</dc:title>
  <dc:creator>Duff, Destinee</dc:creator>
  <cp:lastModifiedBy>Rawls, Dustin</cp:lastModifiedBy>
  <cp:revision>57</cp:revision>
  <dcterms:created xsi:type="dcterms:W3CDTF">2020-01-23T15:40:07Z</dcterms:created>
  <dcterms:modified xsi:type="dcterms:W3CDTF">2021-02-08T19:05:29Z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0x01010098F9F6C48B80CC439318052D138094C6</vt:lpwstr>
  </property>
</Properties>
</file>